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Raleway"/>
      <p:regular r:id="rId27"/>
    </p:embeddedFont>
    <p:embeddedFont>
      <p:font typeface="Raleway"/>
      <p:regular r:id="rId28"/>
    </p:embeddedFont>
    <p:embeddedFont>
      <p:font typeface="Raleway"/>
      <p:regular r:id="rId29"/>
    </p:embeddedFont>
    <p:embeddedFont>
      <p:font typeface="Raleway"/>
      <p:regular r:id="rId30"/>
    </p:embeddedFont>
    <p:embeddedFont>
      <p:font typeface="Roboto"/>
      <p:regular r:id="rId31"/>
    </p:embeddedFont>
    <p:embeddedFont>
      <p:font typeface="Roboto"/>
      <p:regular r:id="rId32"/>
    </p:embeddedFont>
    <p:embeddedFont>
      <p:font typeface="Roboto"/>
      <p:regular r:id="rId33"/>
    </p:embeddedFont>
    <p:embeddedFont>
      <p:font typeface="Roboto"/>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3.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16.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46113"/>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1B1B27"/>
                </a:solidFill>
                <a:latin typeface="Raleway" pitchFamily="34" charset="0"/>
                <a:ea typeface="Raleway" pitchFamily="34" charset="-122"/>
                <a:cs typeface="Raleway" pitchFamily="34" charset="-120"/>
              </a:rPr>
              <a:t>ZkLogin-based Membership Subscription Platform</a:t>
            </a:r>
            <a:endParaRPr lang="en-US" sz="4450" dirty="0"/>
          </a:p>
        </p:txBody>
      </p:sp>
      <p:sp>
        <p:nvSpPr>
          <p:cNvPr id="4" name="Text 1"/>
          <p:cNvSpPr/>
          <p:nvPr/>
        </p:nvSpPr>
        <p:spPr>
          <a:xfrm>
            <a:off x="793790" y="590383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Integrating Deposit, Lottery, and Subscription Functions</a:t>
            </a:r>
            <a:endParaRPr lang="en-US" sz="1750" dirty="0"/>
          </a:p>
        </p:txBody>
      </p:sp>
      <p:sp>
        <p:nvSpPr>
          <p:cNvPr id="5" name="Shape 2"/>
          <p:cNvSpPr/>
          <p:nvPr/>
        </p:nvSpPr>
        <p:spPr>
          <a:xfrm>
            <a:off x="13473708" y="6538793"/>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13481328" y="6546413"/>
            <a:ext cx="347663" cy="347663"/>
          </a:xfrm>
          <a:prstGeom prst="rect">
            <a:avLst/>
          </a:prstGeom>
        </p:spPr>
      </p:pic>
      <p:sp>
        <p:nvSpPr>
          <p:cNvPr id="7" name="Text 3"/>
          <p:cNvSpPr/>
          <p:nvPr/>
        </p:nvSpPr>
        <p:spPr>
          <a:xfrm>
            <a:off x="12515612" y="6521887"/>
            <a:ext cx="844748" cy="396835"/>
          </a:xfrm>
          <a:prstGeom prst="rect">
            <a:avLst/>
          </a:prstGeom>
          <a:noFill/>
          <a:ln/>
        </p:spPr>
        <p:txBody>
          <a:bodyPr wrap="none" lIns="0" tIns="0" rIns="0" bIns="0" rtlCol="0" anchor="t"/>
          <a:lstStyle/>
          <a:p>
            <a:pPr algn="r" indent="0" marL="0">
              <a:lnSpc>
                <a:spcPts val="3100"/>
              </a:lnSpc>
              <a:buNone/>
            </a:pPr>
            <a:r>
              <a:rPr lang="en-US" sz="2200" b="1" dirty="0">
                <a:solidFill>
                  <a:srgbClr val="3C3939"/>
                </a:solidFill>
                <a:latin typeface="Roboto Bold" pitchFamily="34" charset="0"/>
                <a:ea typeface="Roboto Bold" pitchFamily="34" charset="-122"/>
                <a:cs typeface="Roboto Bold" pitchFamily="34" charset="-120"/>
              </a:rPr>
              <a:t>by Ray</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691217"/>
          </a:xfrm>
          <a:prstGeom prst="rect">
            <a:avLst/>
          </a:prstGeom>
        </p:spPr>
      </p:pic>
      <p:sp>
        <p:nvSpPr>
          <p:cNvPr id="3" name="Shape 0"/>
          <p:cNvSpPr/>
          <p:nvPr/>
        </p:nvSpPr>
        <p:spPr>
          <a:xfrm>
            <a:off x="0" y="0"/>
            <a:ext cx="14630400" cy="10691217"/>
          </a:xfrm>
          <a:prstGeom prst="rect">
            <a:avLst/>
          </a:prstGeom>
          <a:solidFill>
            <a:srgbClr val="FFFFFF">
              <a:alpha val="85000"/>
            </a:srgbClr>
          </a:solidFill>
          <a:ln/>
        </p:spPr>
      </p:sp>
      <p:sp>
        <p:nvSpPr>
          <p:cNvPr id="4" name="Text 1"/>
          <p:cNvSpPr/>
          <p:nvPr/>
        </p:nvSpPr>
        <p:spPr>
          <a:xfrm>
            <a:off x="421600" y="331232"/>
            <a:ext cx="4096941" cy="376476"/>
          </a:xfrm>
          <a:prstGeom prst="rect">
            <a:avLst/>
          </a:prstGeom>
          <a:noFill/>
          <a:ln/>
        </p:spPr>
        <p:txBody>
          <a:bodyPr wrap="none" lIns="0" tIns="0" rIns="0" bIns="0" rtlCol="0" anchor="t"/>
          <a:lstStyle/>
          <a:p>
            <a:pPr algn="l" indent="0" marL="0">
              <a:lnSpc>
                <a:spcPts val="2950"/>
              </a:lnSpc>
              <a:buNone/>
            </a:pPr>
            <a:r>
              <a:rPr lang="en-US" sz="2350" dirty="0">
                <a:solidFill>
                  <a:srgbClr val="1B1B27"/>
                </a:solidFill>
                <a:latin typeface="Raleway" pitchFamily="34" charset="0"/>
                <a:ea typeface="Raleway" pitchFamily="34" charset="-122"/>
                <a:cs typeface="Raleway" pitchFamily="34" charset="-120"/>
              </a:rPr>
              <a:t>Deposit System-User Deposit</a:t>
            </a:r>
            <a:endParaRPr lang="en-US" sz="2350" dirty="0"/>
          </a:p>
        </p:txBody>
      </p:sp>
      <p:pic>
        <p:nvPicPr>
          <p:cNvPr id="5" name="Image 1" descr="preencoded.png">    </p:cNvPr>
          <p:cNvPicPr>
            <a:picLocks noChangeAspect="1"/>
          </p:cNvPicPr>
          <p:nvPr/>
        </p:nvPicPr>
        <p:blipFill>
          <a:blip r:embed="rId2"/>
          <a:stretch>
            <a:fillRect/>
          </a:stretch>
        </p:blipFill>
        <p:spPr>
          <a:xfrm>
            <a:off x="421600" y="888325"/>
            <a:ext cx="13787199" cy="7705606"/>
          </a:xfrm>
          <a:prstGeom prst="rect">
            <a:avLst/>
          </a:prstGeom>
        </p:spPr>
      </p:pic>
      <p:sp>
        <p:nvSpPr>
          <p:cNvPr id="6" name="Text 2"/>
          <p:cNvSpPr/>
          <p:nvPr/>
        </p:nvSpPr>
        <p:spPr>
          <a:xfrm>
            <a:off x="421600" y="8849797"/>
            <a:ext cx="1505903" cy="188238"/>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Raleway" pitchFamily="34" charset="0"/>
                <a:ea typeface="Raleway" pitchFamily="34" charset="-122"/>
                <a:cs typeface="Raleway" pitchFamily="34" charset="-120"/>
              </a:rPr>
              <a:t>Involved Modules</a:t>
            </a:r>
            <a:endParaRPr lang="en-US" sz="1150" dirty="0"/>
          </a:p>
        </p:txBody>
      </p:sp>
      <p:sp>
        <p:nvSpPr>
          <p:cNvPr id="7" name="Text 3"/>
          <p:cNvSpPr/>
          <p:nvPr/>
        </p:nvSpPr>
        <p:spPr>
          <a:xfrm>
            <a:off x="421600" y="9158407"/>
            <a:ext cx="6746677" cy="16192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Frontend Components: </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/components/deposit/</a:t>
            </a:r>
            <a:endParaRPr lang="en-US" sz="900" dirty="0"/>
          </a:p>
        </p:txBody>
      </p:sp>
      <p:sp>
        <p:nvSpPr>
          <p:cNvPr id="8" name="Text 4"/>
          <p:cNvSpPr/>
          <p:nvPr/>
        </p:nvSpPr>
        <p:spPr>
          <a:xfrm>
            <a:off x="421600" y="9362480"/>
            <a:ext cx="6746677" cy="16192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State Management: </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DepositContext.tsx</a:t>
            </a:r>
            <a:pPr algn="l" indent="0" marL="0">
              <a:lnSpc>
                <a:spcPts val="1500"/>
              </a:lnSpc>
              <a:buNone/>
            </a:pPr>
            <a:r>
              <a:rPr lang="en-US" sz="900" dirty="0">
                <a:solidFill>
                  <a:srgbClr val="3C3939"/>
                </a:solidFill>
                <a:latin typeface="Roboto" pitchFamily="34" charset="0"/>
                <a:ea typeface="Roboto" pitchFamily="34" charset="-122"/>
                <a:cs typeface="Roboto" pitchFamily="34" charset="-120"/>
              </a:rPr>
              <a:t>，</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ZkLoginContext.tsx</a:t>
            </a:r>
            <a:endParaRPr lang="en-US" sz="900" dirty="0"/>
          </a:p>
        </p:txBody>
      </p:sp>
      <p:sp>
        <p:nvSpPr>
          <p:cNvPr id="9" name="Text 5"/>
          <p:cNvSpPr/>
          <p:nvPr/>
        </p:nvSpPr>
        <p:spPr>
          <a:xfrm>
            <a:off x="421600" y="9566553"/>
            <a:ext cx="6746677" cy="16192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Business Logic: </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useDeposit.ts</a:t>
            </a:r>
            <a:endParaRPr lang="en-US" sz="900" dirty="0"/>
          </a:p>
        </p:txBody>
      </p:sp>
      <p:sp>
        <p:nvSpPr>
          <p:cNvPr id="10" name="Text 6"/>
          <p:cNvSpPr/>
          <p:nvPr/>
        </p:nvSpPr>
        <p:spPr>
          <a:xfrm>
            <a:off x="421600" y="9770626"/>
            <a:ext cx="6746677" cy="16192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Service: </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DepositService.ts</a:t>
            </a:r>
            <a:pPr algn="l" indent="0" marL="0">
              <a:lnSpc>
                <a:spcPts val="1500"/>
              </a:lnSpc>
              <a:buNone/>
            </a:pPr>
            <a:r>
              <a:rPr lang="en-US" sz="900" dirty="0">
                <a:solidFill>
                  <a:srgbClr val="3C3939"/>
                </a:solidFill>
                <a:latin typeface="Roboto" pitchFamily="34" charset="0"/>
                <a:ea typeface="Roboto" pitchFamily="34" charset="-122"/>
                <a:cs typeface="Roboto" pitchFamily="34" charset="-120"/>
              </a:rPr>
              <a:t>，</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ZkLoginService.ts</a:t>
            </a:r>
            <a:endParaRPr lang="en-US" sz="900" dirty="0"/>
          </a:p>
        </p:txBody>
      </p:sp>
      <p:sp>
        <p:nvSpPr>
          <p:cNvPr id="11" name="Text 7"/>
          <p:cNvSpPr/>
          <p:nvPr/>
        </p:nvSpPr>
        <p:spPr>
          <a:xfrm>
            <a:off x="421600" y="9974699"/>
            <a:ext cx="6746677" cy="16192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Blockchain Contracts: </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coin.move</a:t>
            </a:r>
            <a:endParaRPr lang="en-US" sz="900" dirty="0"/>
          </a:p>
        </p:txBody>
      </p:sp>
      <p:sp>
        <p:nvSpPr>
          <p:cNvPr id="12" name="Text 8"/>
          <p:cNvSpPr/>
          <p:nvPr/>
        </p:nvSpPr>
        <p:spPr>
          <a:xfrm>
            <a:off x="7469743" y="8849797"/>
            <a:ext cx="1505903" cy="188238"/>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Raleway" pitchFamily="34" charset="0"/>
                <a:ea typeface="Raleway" pitchFamily="34" charset="-122"/>
                <a:cs typeface="Raleway" pitchFamily="34" charset="-120"/>
              </a:rPr>
              <a:t>State Persistence</a:t>
            </a:r>
            <a:endParaRPr lang="en-US" sz="1150" dirty="0"/>
          </a:p>
        </p:txBody>
      </p:sp>
      <p:sp>
        <p:nvSpPr>
          <p:cNvPr id="13" name="Text 9"/>
          <p:cNvSpPr/>
          <p:nvPr/>
        </p:nvSpPr>
        <p:spPr>
          <a:xfrm>
            <a:off x="7469743" y="9158407"/>
            <a:ext cx="6746677" cy="16192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Deposit request: Temporarily stored in </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DepositContext</a:t>
            </a:r>
            <a:pPr algn="l" indent="0" marL="0">
              <a:lnSpc>
                <a:spcPts val="1500"/>
              </a:lnSpc>
              <a:buNone/>
            </a:pPr>
            <a:r>
              <a:rPr lang="en-US" sz="900" dirty="0">
                <a:solidFill>
                  <a:srgbClr val="3C3939"/>
                </a:solidFill>
                <a:latin typeface="Roboto" pitchFamily="34" charset="0"/>
                <a:ea typeface="Roboto" pitchFamily="34" charset="-122"/>
                <a:cs typeface="Roboto" pitchFamily="34" charset="-120"/>
              </a:rPr>
              <a:t> memory</a:t>
            </a:r>
            <a:endParaRPr lang="en-US" sz="900" dirty="0"/>
          </a:p>
        </p:txBody>
      </p:sp>
      <p:sp>
        <p:nvSpPr>
          <p:cNvPr id="14" name="Text 10"/>
          <p:cNvSpPr/>
          <p:nvPr/>
        </p:nvSpPr>
        <p:spPr>
          <a:xfrm>
            <a:off x="7469743" y="9362480"/>
            <a:ext cx="6746677" cy="16192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User identity data: Stored in </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ZkLoginContext</a:t>
            </a:r>
            <a:pPr algn="l" indent="0" marL="0">
              <a:lnSpc>
                <a:spcPts val="1500"/>
              </a:lnSpc>
              <a:buNone/>
            </a:pPr>
            <a:r>
              <a:rPr lang="en-US" sz="900" dirty="0">
                <a:solidFill>
                  <a:srgbClr val="3C3939"/>
                </a:solidFill>
                <a:latin typeface="Roboto" pitchFamily="34" charset="0"/>
                <a:ea typeface="Roboto" pitchFamily="34" charset="-122"/>
                <a:cs typeface="Roboto" pitchFamily="34" charset="-120"/>
              </a:rPr>
              <a:t> and </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localStorage</a:t>
            </a:r>
            <a:endParaRPr lang="en-US" sz="900" dirty="0"/>
          </a:p>
        </p:txBody>
      </p:sp>
      <p:sp>
        <p:nvSpPr>
          <p:cNvPr id="15" name="Text 11"/>
          <p:cNvSpPr/>
          <p:nvPr/>
        </p:nvSpPr>
        <p:spPr>
          <a:xfrm>
            <a:off x="7469743" y="9566553"/>
            <a:ext cx="6746677" cy="15430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Transaction data: Temporarily stored in memory</a:t>
            </a:r>
            <a:endParaRPr lang="en-US" sz="900" dirty="0"/>
          </a:p>
        </p:txBody>
      </p:sp>
      <p:sp>
        <p:nvSpPr>
          <p:cNvPr id="16" name="Text 12"/>
          <p:cNvSpPr/>
          <p:nvPr/>
        </p:nvSpPr>
        <p:spPr>
          <a:xfrm>
            <a:off x="7469743" y="9763006"/>
            <a:ext cx="6746677" cy="15430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Minting result: Permanently stored on blockchain</a:t>
            </a:r>
            <a:endParaRPr lang="en-US" sz="900" dirty="0"/>
          </a:p>
        </p:txBody>
      </p:sp>
      <p:sp>
        <p:nvSpPr>
          <p:cNvPr id="17" name="Text 13"/>
          <p:cNvSpPr/>
          <p:nvPr/>
        </p:nvSpPr>
        <p:spPr>
          <a:xfrm>
            <a:off x="7469743" y="9959459"/>
            <a:ext cx="6746677" cy="15430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Deposit record: Stored in database and possibly in local cache</a:t>
            </a:r>
            <a:endParaRPr lang="en-US" sz="900" dirty="0"/>
          </a:p>
        </p:txBody>
      </p:sp>
      <p:sp>
        <p:nvSpPr>
          <p:cNvPr id="18" name="Text 14"/>
          <p:cNvSpPr/>
          <p:nvPr/>
        </p:nvSpPr>
        <p:spPr>
          <a:xfrm>
            <a:off x="7469743" y="10155912"/>
            <a:ext cx="6746677" cy="161925"/>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C3939"/>
                </a:solidFill>
                <a:latin typeface="Roboto" pitchFamily="34" charset="0"/>
                <a:ea typeface="Roboto" pitchFamily="34" charset="-122"/>
                <a:cs typeface="Roboto" pitchFamily="34" charset="-120"/>
              </a:rPr>
              <a:t>User balance: Stored on blockchain, cached in </a:t>
            </a:r>
            <a:pPr algn="l" indent="0" marL="0">
              <a:lnSpc>
                <a:spcPts val="1500"/>
              </a:lnSpc>
              <a:buNone/>
            </a:pPr>
            <a:r>
              <a:rPr lang="en-US" sz="900" dirty="0">
                <a:solidFill>
                  <a:srgbClr val="3C3939"/>
                </a:solidFill>
                <a:highlight>
                  <a:srgbClr val="E1E1EA"/>
                </a:highlight>
                <a:latin typeface="Consolas" pitchFamily="34" charset="0"/>
                <a:ea typeface="Consolas" pitchFamily="34" charset="-122"/>
                <a:cs typeface="Consolas" pitchFamily="34" charset="-120"/>
              </a:rPr>
              <a:t>DepositContext</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095667"/>
          </a:xfrm>
          <a:prstGeom prst="rect">
            <a:avLst/>
          </a:prstGeom>
        </p:spPr>
      </p:pic>
      <p:sp>
        <p:nvSpPr>
          <p:cNvPr id="3" name="Shape 0"/>
          <p:cNvSpPr/>
          <p:nvPr/>
        </p:nvSpPr>
        <p:spPr>
          <a:xfrm>
            <a:off x="0" y="0"/>
            <a:ext cx="14630400" cy="10095667"/>
          </a:xfrm>
          <a:prstGeom prst="rect">
            <a:avLst/>
          </a:prstGeom>
          <a:solidFill>
            <a:srgbClr val="FFFFFF">
              <a:alpha val="85000"/>
            </a:srgbClr>
          </a:solidFill>
          <a:ln/>
        </p:spPr>
      </p:sp>
      <p:sp>
        <p:nvSpPr>
          <p:cNvPr id="4" name="Text 1"/>
          <p:cNvSpPr/>
          <p:nvPr/>
        </p:nvSpPr>
        <p:spPr>
          <a:xfrm>
            <a:off x="432078" y="339447"/>
            <a:ext cx="4542473" cy="385763"/>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Raleway" pitchFamily="34" charset="0"/>
                <a:ea typeface="Raleway" pitchFamily="34" charset="-122"/>
                <a:cs typeface="Raleway" pitchFamily="34" charset="-120"/>
              </a:rPr>
              <a:t>Deposit System-Deposit History</a:t>
            </a:r>
            <a:endParaRPr lang="en-US" sz="2400" dirty="0"/>
          </a:p>
        </p:txBody>
      </p:sp>
      <p:pic>
        <p:nvPicPr>
          <p:cNvPr id="5" name="Image 1" descr="preencoded.png">    </p:cNvPr>
          <p:cNvPicPr>
            <a:picLocks noChangeAspect="1"/>
          </p:cNvPicPr>
          <p:nvPr/>
        </p:nvPicPr>
        <p:blipFill>
          <a:blip r:embed="rId2"/>
          <a:stretch>
            <a:fillRect/>
          </a:stretch>
        </p:blipFill>
        <p:spPr>
          <a:xfrm>
            <a:off x="432078" y="910352"/>
            <a:ext cx="13233797" cy="7029688"/>
          </a:xfrm>
          <a:prstGeom prst="rect">
            <a:avLst/>
          </a:prstGeom>
        </p:spPr>
      </p:pic>
      <p:sp>
        <p:nvSpPr>
          <p:cNvPr id="6" name="Text 2"/>
          <p:cNvSpPr/>
          <p:nvPr/>
        </p:nvSpPr>
        <p:spPr>
          <a:xfrm>
            <a:off x="432078" y="8202216"/>
            <a:ext cx="1543288" cy="192881"/>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aleway" pitchFamily="34" charset="0"/>
                <a:ea typeface="Raleway" pitchFamily="34" charset="-122"/>
                <a:cs typeface="Raleway" pitchFamily="34" charset="-120"/>
              </a:rPr>
              <a:t>Involved Modules</a:t>
            </a:r>
            <a:endParaRPr lang="en-US" sz="1200" dirty="0"/>
          </a:p>
        </p:txBody>
      </p:sp>
      <p:sp>
        <p:nvSpPr>
          <p:cNvPr id="7" name="Text 3"/>
          <p:cNvSpPr/>
          <p:nvPr/>
        </p:nvSpPr>
        <p:spPr>
          <a:xfrm>
            <a:off x="432078" y="8518446"/>
            <a:ext cx="6732508" cy="16573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Frontend Components: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/components/deposit/</a:t>
            </a:r>
            <a:endParaRPr lang="en-US" sz="950" dirty="0"/>
          </a:p>
        </p:txBody>
      </p:sp>
      <p:sp>
        <p:nvSpPr>
          <p:cNvPr id="8" name="Text 4"/>
          <p:cNvSpPr/>
          <p:nvPr/>
        </p:nvSpPr>
        <p:spPr>
          <a:xfrm>
            <a:off x="432078" y="8727281"/>
            <a:ext cx="6732508" cy="16573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State Management: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DepositContext.tsx</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ZkLoginContext.tsx</a:t>
            </a:r>
            <a:endParaRPr lang="en-US" sz="950" dirty="0"/>
          </a:p>
        </p:txBody>
      </p:sp>
      <p:sp>
        <p:nvSpPr>
          <p:cNvPr id="9" name="Text 5"/>
          <p:cNvSpPr/>
          <p:nvPr/>
        </p:nvSpPr>
        <p:spPr>
          <a:xfrm>
            <a:off x="432078" y="8936117"/>
            <a:ext cx="6732508" cy="16573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Business Logic: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useDeposit.ts</a:t>
            </a:r>
            <a:endParaRPr lang="en-US" sz="950" dirty="0"/>
          </a:p>
        </p:txBody>
      </p:sp>
      <p:sp>
        <p:nvSpPr>
          <p:cNvPr id="10" name="Text 6"/>
          <p:cNvSpPr/>
          <p:nvPr/>
        </p:nvSpPr>
        <p:spPr>
          <a:xfrm>
            <a:off x="432078" y="9144953"/>
            <a:ext cx="6732508" cy="16573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Service: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DepositService.ts</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StorageService.ts</a:t>
            </a:r>
            <a:endParaRPr lang="en-US" sz="950" dirty="0"/>
          </a:p>
        </p:txBody>
      </p:sp>
      <p:sp>
        <p:nvSpPr>
          <p:cNvPr id="11" name="Text 7"/>
          <p:cNvSpPr/>
          <p:nvPr/>
        </p:nvSpPr>
        <p:spPr>
          <a:xfrm>
            <a:off x="7473434" y="8202216"/>
            <a:ext cx="1543288" cy="192881"/>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aleway" pitchFamily="34" charset="0"/>
                <a:ea typeface="Raleway" pitchFamily="34" charset="-122"/>
                <a:cs typeface="Raleway" pitchFamily="34" charset="-120"/>
              </a:rPr>
              <a:t>State Persistence</a:t>
            </a:r>
            <a:endParaRPr lang="en-US" sz="1200" dirty="0"/>
          </a:p>
        </p:txBody>
      </p:sp>
      <p:sp>
        <p:nvSpPr>
          <p:cNvPr id="12" name="Text 8"/>
          <p:cNvSpPr/>
          <p:nvPr/>
        </p:nvSpPr>
        <p:spPr>
          <a:xfrm>
            <a:off x="7473434" y="8518446"/>
            <a:ext cx="6732508" cy="16573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Query parameters: Temporarily stored in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DepositContext</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 memory</a:t>
            </a:r>
            <a:endParaRPr lang="en-US" sz="950" dirty="0"/>
          </a:p>
        </p:txBody>
      </p:sp>
      <p:sp>
        <p:nvSpPr>
          <p:cNvPr id="13" name="Text 9"/>
          <p:cNvSpPr/>
          <p:nvPr/>
        </p:nvSpPr>
        <p:spPr>
          <a:xfrm>
            <a:off x="7473434" y="8727281"/>
            <a:ext cx="6732508" cy="16573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User identity: Stored in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ZkLoginContext</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 and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localStorage</a:t>
            </a:r>
            <a:endParaRPr lang="en-US" sz="950" dirty="0"/>
          </a:p>
        </p:txBody>
      </p:sp>
      <p:sp>
        <p:nvSpPr>
          <p:cNvPr id="14" name="Text 10"/>
          <p:cNvSpPr/>
          <p:nvPr/>
        </p:nvSpPr>
        <p:spPr>
          <a:xfrm>
            <a:off x="7473434" y="8936117"/>
            <a:ext cx="6732508" cy="16573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History cache: Possibly stored short-term in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localStorage</a:t>
            </a:r>
            <a:endParaRPr lang="en-US" sz="950" dirty="0"/>
          </a:p>
        </p:txBody>
      </p:sp>
      <p:sp>
        <p:nvSpPr>
          <p:cNvPr id="15" name="Text 11"/>
          <p:cNvSpPr/>
          <p:nvPr/>
        </p:nvSpPr>
        <p:spPr>
          <a:xfrm>
            <a:off x="7473434" y="9144953"/>
            <a:ext cx="6732508" cy="15811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Complete history: Stored in backend database or retrieved from on-chain transaction records</a:t>
            </a:r>
            <a:endParaRPr lang="en-US" sz="950" dirty="0"/>
          </a:p>
        </p:txBody>
      </p:sp>
      <p:sp>
        <p:nvSpPr>
          <p:cNvPr id="16" name="Text 12"/>
          <p:cNvSpPr/>
          <p:nvPr/>
        </p:nvSpPr>
        <p:spPr>
          <a:xfrm>
            <a:off x="7473434" y="9346168"/>
            <a:ext cx="6732508" cy="15811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Merged data: Temporarily stored in memory</a:t>
            </a:r>
            <a:endParaRPr lang="en-US" sz="950" dirty="0"/>
          </a:p>
        </p:txBody>
      </p:sp>
      <p:sp>
        <p:nvSpPr>
          <p:cNvPr id="17" name="Text 13"/>
          <p:cNvSpPr/>
          <p:nvPr/>
        </p:nvSpPr>
        <p:spPr>
          <a:xfrm>
            <a:off x="7473434" y="9547384"/>
            <a:ext cx="6732508" cy="16573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Display data: Cached in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DepositContext</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 possibly saved in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sessionStorage</a:t>
            </a:r>
            <a:endParaRPr lang="en-US" sz="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76438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Lottery System</a:t>
            </a:r>
            <a:endParaRPr lang="en-US" sz="4450" dirty="0"/>
          </a:p>
        </p:txBody>
      </p:sp>
      <p:sp>
        <p:nvSpPr>
          <p:cNvPr id="5" name="Text 2"/>
          <p:cNvSpPr/>
          <p:nvPr/>
        </p:nvSpPr>
        <p:spPr>
          <a:xfrm>
            <a:off x="2200394" y="4031099"/>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3C3939"/>
                </a:solidFill>
                <a:latin typeface="Raleway" pitchFamily="34" charset="0"/>
                <a:ea typeface="Raleway" pitchFamily="34" charset="-122"/>
                <a:cs typeface="Raleway" pitchFamily="34" charset="-120"/>
              </a:rPr>
              <a:t>User Lottery</a:t>
            </a:r>
            <a:endParaRPr lang="en-US" sz="2200" dirty="0"/>
          </a:p>
        </p:txBody>
      </p:sp>
      <p:sp>
        <p:nvSpPr>
          <p:cNvPr id="6" name="Text 3"/>
          <p:cNvSpPr/>
          <p:nvPr/>
        </p:nvSpPr>
        <p:spPr>
          <a:xfrm>
            <a:off x="793790" y="4521517"/>
            <a:ext cx="4241840" cy="725805"/>
          </a:xfrm>
          <a:prstGeom prst="rect">
            <a:avLst/>
          </a:prstGeom>
          <a:noFill/>
          <a:ln/>
        </p:spPr>
        <p:txBody>
          <a:bodyPr wrap="square" lIns="0" tIns="0" rIns="0" bIns="0" rtlCol="0" anchor="t"/>
          <a:lstStyle/>
          <a:p>
            <a:pPr algn="r" indent="0" marL="0">
              <a:lnSpc>
                <a:spcPts val="2850"/>
              </a:lnSpc>
              <a:buNone/>
            </a:pPr>
            <a:r>
              <a:rPr lang="en-US" sz="1750" dirty="0">
                <a:solidFill>
                  <a:srgbClr val="3C3939"/>
                </a:solidFill>
                <a:latin typeface="Roboto" pitchFamily="34" charset="0"/>
                <a:ea typeface="Roboto" pitchFamily="34" charset="-122"/>
                <a:cs typeface="Roboto" pitchFamily="34" charset="-120"/>
              </a:rPr>
              <a:t>After verifying user identity, provide instant lottery experience</a:t>
            </a:r>
            <a:endParaRPr lang="en-US" sz="1750" dirty="0"/>
          </a:p>
        </p:txBody>
      </p:sp>
      <p:pic>
        <p:nvPicPr>
          <p:cNvPr id="7" name="Image 1" descr="preencoded.png">    </p:cNvPr>
          <p:cNvPicPr>
            <a:picLocks noChangeAspect="1"/>
          </p:cNvPicPr>
          <p:nvPr/>
        </p:nvPicPr>
        <p:blipFill>
          <a:blip r:embed="rId2"/>
          <a:stretch>
            <a:fillRect/>
          </a:stretch>
        </p:blipFill>
        <p:spPr>
          <a:xfrm>
            <a:off x="5489258" y="2813328"/>
            <a:ext cx="3651885" cy="3651885"/>
          </a:xfrm>
          <a:prstGeom prst="rect">
            <a:avLst/>
          </a:prstGeom>
        </p:spPr>
      </p:pic>
      <p:sp>
        <p:nvSpPr>
          <p:cNvPr id="8" name="Shape 4"/>
          <p:cNvSpPr/>
          <p:nvPr/>
        </p:nvSpPr>
        <p:spPr>
          <a:xfrm>
            <a:off x="5274231" y="4355783"/>
            <a:ext cx="566976" cy="566976"/>
          </a:xfrm>
          <a:prstGeom prst="roundRect">
            <a:avLst>
              <a:gd name="adj" fmla="val 1611154"/>
            </a:avLst>
          </a:prstGeom>
          <a:solidFill>
            <a:srgbClr val="E1E1EA"/>
          </a:solidFill>
          <a:ln w="7620">
            <a:solidFill>
              <a:srgbClr val="C7C7D0"/>
            </a:solidFill>
            <a:prstDash val="solid"/>
          </a:ln>
        </p:spPr>
      </p:sp>
      <p:pic>
        <p:nvPicPr>
          <p:cNvPr id="9" name="Image 2" descr="preencoded.png">    </p:cNvPr>
          <p:cNvPicPr>
            <a:picLocks noChangeAspect="1"/>
          </p:cNvPicPr>
          <p:nvPr/>
        </p:nvPicPr>
        <p:blipFill>
          <a:blip r:embed="rId3"/>
          <a:stretch>
            <a:fillRect/>
          </a:stretch>
        </p:blipFill>
        <p:spPr>
          <a:xfrm>
            <a:off x="5430083" y="4479727"/>
            <a:ext cx="255151" cy="318968"/>
          </a:xfrm>
          <a:prstGeom prst="rect">
            <a:avLst/>
          </a:prstGeom>
        </p:spPr>
      </p:pic>
      <p:sp>
        <p:nvSpPr>
          <p:cNvPr id="10" name="Text 5"/>
          <p:cNvSpPr/>
          <p:nvPr/>
        </p:nvSpPr>
        <p:spPr>
          <a:xfrm>
            <a:off x="9594771" y="40310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Lottery History</a:t>
            </a:r>
            <a:endParaRPr lang="en-US" sz="2200" dirty="0"/>
          </a:p>
        </p:txBody>
      </p:sp>
      <p:sp>
        <p:nvSpPr>
          <p:cNvPr id="11" name="Text 6"/>
          <p:cNvSpPr/>
          <p:nvPr/>
        </p:nvSpPr>
        <p:spPr>
          <a:xfrm>
            <a:off x="9594771" y="4521517"/>
            <a:ext cx="4241840"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Retrieve user lottery records, calculate and display lottery history</a:t>
            </a:r>
            <a:endParaRPr lang="en-US" sz="1750" dirty="0"/>
          </a:p>
        </p:txBody>
      </p:sp>
      <p:pic>
        <p:nvPicPr>
          <p:cNvPr id="12" name="Image 3" descr="preencoded.png">    </p:cNvPr>
          <p:cNvPicPr>
            <a:picLocks noChangeAspect="1"/>
          </p:cNvPicPr>
          <p:nvPr/>
        </p:nvPicPr>
        <p:blipFill>
          <a:blip r:embed="rId4"/>
          <a:stretch>
            <a:fillRect/>
          </a:stretch>
        </p:blipFill>
        <p:spPr>
          <a:xfrm>
            <a:off x="5489258" y="2813328"/>
            <a:ext cx="3651885" cy="3651885"/>
          </a:xfrm>
          <a:prstGeom prst="rect">
            <a:avLst/>
          </a:prstGeom>
        </p:spPr>
      </p:pic>
      <p:sp>
        <p:nvSpPr>
          <p:cNvPr id="13" name="Shape 7"/>
          <p:cNvSpPr/>
          <p:nvPr/>
        </p:nvSpPr>
        <p:spPr>
          <a:xfrm>
            <a:off x="8789075" y="4355783"/>
            <a:ext cx="566976" cy="566976"/>
          </a:xfrm>
          <a:prstGeom prst="roundRect">
            <a:avLst>
              <a:gd name="adj" fmla="val 1611154"/>
            </a:avLst>
          </a:prstGeom>
          <a:solidFill>
            <a:srgbClr val="E1E1EA"/>
          </a:solidFill>
          <a:ln w="7620">
            <a:solidFill>
              <a:srgbClr val="C7C7D0"/>
            </a:solidFill>
            <a:prstDash val="solid"/>
          </a:ln>
        </p:spPr>
      </p:sp>
      <p:pic>
        <p:nvPicPr>
          <p:cNvPr id="14" name="Image 4" descr="preencoded.png">    </p:cNvPr>
          <p:cNvPicPr>
            <a:picLocks noChangeAspect="1"/>
          </p:cNvPicPr>
          <p:nvPr/>
        </p:nvPicPr>
        <p:blipFill>
          <a:blip r:embed="rId5"/>
          <a:stretch>
            <a:fillRect/>
          </a:stretch>
        </p:blipFill>
        <p:spPr>
          <a:xfrm>
            <a:off x="8944928" y="4479727"/>
            <a:ext cx="255151" cy="3189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582156"/>
          </a:xfrm>
          <a:prstGeom prst="rect">
            <a:avLst/>
          </a:prstGeom>
        </p:spPr>
      </p:pic>
      <p:sp>
        <p:nvSpPr>
          <p:cNvPr id="3" name="Shape 0"/>
          <p:cNvSpPr/>
          <p:nvPr/>
        </p:nvSpPr>
        <p:spPr>
          <a:xfrm>
            <a:off x="0" y="0"/>
            <a:ext cx="14630400" cy="10582156"/>
          </a:xfrm>
          <a:prstGeom prst="rect">
            <a:avLst/>
          </a:prstGeom>
          <a:solidFill>
            <a:srgbClr val="FFFFFF">
              <a:alpha val="85000"/>
            </a:srgbClr>
          </a:solidFill>
          <a:ln/>
        </p:spPr>
      </p:sp>
      <p:sp>
        <p:nvSpPr>
          <p:cNvPr id="4" name="Text 1"/>
          <p:cNvSpPr/>
          <p:nvPr/>
        </p:nvSpPr>
        <p:spPr>
          <a:xfrm>
            <a:off x="433626" y="340638"/>
            <a:ext cx="4048839" cy="387072"/>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Raleway" pitchFamily="34" charset="0"/>
                <a:ea typeface="Raleway" pitchFamily="34" charset="-122"/>
                <a:cs typeface="Raleway" pitchFamily="34" charset="-120"/>
              </a:rPr>
              <a:t>Lottery System-User Lottery</a:t>
            </a:r>
            <a:endParaRPr lang="en-US" sz="2400" dirty="0"/>
          </a:p>
        </p:txBody>
      </p:sp>
      <p:pic>
        <p:nvPicPr>
          <p:cNvPr id="5" name="Image 1" descr="preencoded.png">    </p:cNvPr>
          <p:cNvPicPr>
            <a:picLocks noChangeAspect="1"/>
          </p:cNvPicPr>
          <p:nvPr/>
        </p:nvPicPr>
        <p:blipFill>
          <a:blip r:embed="rId2"/>
          <a:stretch>
            <a:fillRect/>
          </a:stretch>
        </p:blipFill>
        <p:spPr>
          <a:xfrm>
            <a:off x="433626" y="913448"/>
            <a:ext cx="13763149" cy="7700367"/>
          </a:xfrm>
          <a:prstGeom prst="rect">
            <a:avLst/>
          </a:prstGeom>
        </p:spPr>
      </p:pic>
      <p:sp>
        <p:nvSpPr>
          <p:cNvPr id="6" name="Text 2"/>
          <p:cNvSpPr/>
          <p:nvPr/>
        </p:nvSpPr>
        <p:spPr>
          <a:xfrm>
            <a:off x="433626" y="8876943"/>
            <a:ext cx="1548646" cy="193596"/>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aleway" pitchFamily="34" charset="0"/>
                <a:ea typeface="Raleway" pitchFamily="34" charset="-122"/>
                <a:cs typeface="Raleway" pitchFamily="34" charset="-120"/>
              </a:rPr>
              <a:t>Involved Modules</a:t>
            </a:r>
            <a:endParaRPr lang="en-US" sz="1200" dirty="0"/>
          </a:p>
        </p:txBody>
      </p:sp>
      <p:sp>
        <p:nvSpPr>
          <p:cNvPr id="7" name="Text 3"/>
          <p:cNvSpPr/>
          <p:nvPr/>
        </p:nvSpPr>
        <p:spPr>
          <a:xfrm>
            <a:off x="433626" y="9194363"/>
            <a:ext cx="6730484" cy="1660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Frontend Components: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/components/lottery/</a:t>
            </a:r>
            <a:endParaRPr lang="en-US" sz="950" dirty="0"/>
          </a:p>
        </p:txBody>
      </p:sp>
      <p:sp>
        <p:nvSpPr>
          <p:cNvPr id="8" name="Text 4"/>
          <p:cNvSpPr/>
          <p:nvPr/>
        </p:nvSpPr>
        <p:spPr>
          <a:xfrm>
            <a:off x="433626" y="9403794"/>
            <a:ext cx="6730484" cy="1660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State Management: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LotteryContext.tsx</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ZkLoginContext.tsx</a:t>
            </a:r>
            <a:endParaRPr lang="en-US" sz="950" dirty="0"/>
          </a:p>
        </p:txBody>
      </p:sp>
      <p:sp>
        <p:nvSpPr>
          <p:cNvPr id="9" name="Text 5"/>
          <p:cNvSpPr/>
          <p:nvPr/>
        </p:nvSpPr>
        <p:spPr>
          <a:xfrm>
            <a:off x="433626" y="9613225"/>
            <a:ext cx="6730484" cy="1660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Business Logic: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useLottery.ts</a:t>
            </a:r>
            <a:endParaRPr lang="en-US" sz="950" dirty="0"/>
          </a:p>
        </p:txBody>
      </p:sp>
      <p:sp>
        <p:nvSpPr>
          <p:cNvPr id="10" name="Text 6"/>
          <p:cNvSpPr/>
          <p:nvPr/>
        </p:nvSpPr>
        <p:spPr>
          <a:xfrm>
            <a:off x="433626" y="9822656"/>
            <a:ext cx="6730484" cy="1660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Service: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LotteryService.ts</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ZkLoginService.ts</a:t>
            </a:r>
            <a:endParaRPr lang="en-US" sz="950" dirty="0"/>
          </a:p>
        </p:txBody>
      </p:sp>
      <p:sp>
        <p:nvSpPr>
          <p:cNvPr id="11" name="Text 7"/>
          <p:cNvSpPr/>
          <p:nvPr/>
        </p:nvSpPr>
        <p:spPr>
          <a:xfrm>
            <a:off x="433626" y="10032087"/>
            <a:ext cx="6730484" cy="1660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Blockchain Contracts: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lottery.move</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pool.move</a:t>
            </a:r>
            <a:endParaRPr lang="en-US" sz="950" dirty="0"/>
          </a:p>
        </p:txBody>
      </p:sp>
      <p:sp>
        <p:nvSpPr>
          <p:cNvPr id="12" name="Text 8"/>
          <p:cNvSpPr/>
          <p:nvPr/>
        </p:nvSpPr>
        <p:spPr>
          <a:xfrm>
            <a:off x="7473910" y="8876943"/>
            <a:ext cx="1548646" cy="193596"/>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aleway" pitchFamily="34" charset="0"/>
                <a:ea typeface="Raleway" pitchFamily="34" charset="-122"/>
                <a:cs typeface="Raleway" pitchFamily="34" charset="-120"/>
              </a:rPr>
              <a:t>State Persistence</a:t>
            </a:r>
            <a:endParaRPr lang="en-US" sz="1200" dirty="0"/>
          </a:p>
        </p:txBody>
      </p:sp>
      <p:sp>
        <p:nvSpPr>
          <p:cNvPr id="13" name="Text 9"/>
          <p:cNvSpPr/>
          <p:nvPr/>
        </p:nvSpPr>
        <p:spPr>
          <a:xfrm>
            <a:off x="7473910" y="9194363"/>
            <a:ext cx="6730484" cy="1660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Lottery request: Temporarily stored in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LotteryContext</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 memory</a:t>
            </a:r>
            <a:endParaRPr lang="en-US" sz="950" dirty="0"/>
          </a:p>
        </p:txBody>
      </p:sp>
      <p:sp>
        <p:nvSpPr>
          <p:cNvPr id="14" name="Text 10"/>
          <p:cNvSpPr/>
          <p:nvPr/>
        </p:nvSpPr>
        <p:spPr>
          <a:xfrm>
            <a:off x="7473910" y="9403794"/>
            <a:ext cx="6730484" cy="1660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User identity: Stored in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ZkLoginContext</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 and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localStorage</a:t>
            </a:r>
            <a:endParaRPr lang="en-US" sz="950" dirty="0"/>
          </a:p>
        </p:txBody>
      </p:sp>
      <p:sp>
        <p:nvSpPr>
          <p:cNvPr id="15" name="Text 11"/>
          <p:cNvSpPr/>
          <p:nvPr/>
        </p:nvSpPr>
        <p:spPr>
          <a:xfrm>
            <a:off x="7473910" y="9613225"/>
            <a:ext cx="6730484" cy="15847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Lottery transaction: Temporarily stored in memory, eventually stored on blockchain</a:t>
            </a:r>
            <a:endParaRPr lang="en-US" sz="950" dirty="0"/>
          </a:p>
        </p:txBody>
      </p:sp>
      <p:sp>
        <p:nvSpPr>
          <p:cNvPr id="16" name="Text 12"/>
          <p:cNvSpPr/>
          <p:nvPr/>
        </p:nvSpPr>
        <p:spPr>
          <a:xfrm>
            <a:off x="7473910" y="9815036"/>
            <a:ext cx="6730484" cy="15847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Lottery result: Permanently stored on blockchain</a:t>
            </a:r>
            <a:endParaRPr lang="en-US" sz="950" dirty="0"/>
          </a:p>
        </p:txBody>
      </p:sp>
      <p:sp>
        <p:nvSpPr>
          <p:cNvPr id="17" name="Text 13"/>
          <p:cNvSpPr/>
          <p:nvPr/>
        </p:nvSpPr>
        <p:spPr>
          <a:xfrm>
            <a:off x="7473910" y="10016847"/>
            <a:ext cx="6730484" cy="15847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Lottery record: Stored in database and possibly in local cache</a:t>
            </a:r>
            <a:endParaRPr lang="en-US" sz="9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66033"/>
          </a:xfrm>
          <a:prstGeom prst="rect">
            <a:avLst/>
          </a:prstGeom>
        </p:spPr>
      </p:pic>
      <p:sp>
        <p:nvSpPr>
          <p:cNvPr id="3" name="Shape 0"/>
          <p:cNvSpPr/>
          <p:nvPr/>
        </p:nvSpPr>
        <p:spPr>
          <a:xfrm>
            <a:off x="0" y="0"/>
            <a:ext cx="14630400" cy="8266033"/>
          </a:xfrm>
          <a:prstGeom prst="rect">
            <a:avLst/>
          </a:prstGeom>
          <a:solidFill>
            <a:srgbClr val="FFFFFF">
              <a:alpha val="85000"/>
            </a:srgbClr>
          </a:solidFill>
          <a:ln/>
        </p:spPr>
      </p:sp>
      <p:sp>
        <p:nvSpPr>
          <p:cNvPr id="4" name="Text 1"/>
          <p:cNvSpPr/>
          <p:nvPr/>
        </p:nvSpPr>
        <p:spPr>
          <a:xfrm>
            <a:off x="618292" y="485775"/>
            <a:ext cx="6255306" cy="552093"/>
          </a:xfrm>
          <a:prstGeom prst="rect">
            <a:avLst/>
          </a:prstGeom>
          <a:noFill/>
          <a:ln/>
        </p:spPr>
        <p:txBody>
          <a:bodyPr wrap="none" lIns="0" tIns="0" rIns="0" bIns="0" rtlCol="0" anchor="t"/>
          <a:lstStyle/>
          <a:p>
            <a:pPr algn="l" indent="0" marL="0">
              <a:lnSpc>
                <a:spcPts val="4300"/>
              </a:lnSpc>
              <a:buNone/>
            </a:pPr>
            <a:r>
              <a:rPr lang="en-US" sz="3450" dirty="0">
                <a:solidFill>
                  <a:srgbClr val="1B1B27"/>
                </a:solidFill>
                <a:latin typeface="Raleway" pitchFamily="34" charset="0"/>
                <a:ea typeface="Raleway" pitchFamily="34" charset="-122"/>
                <a:cs typeface="Raleway" pitchFamily="34" charset="-120"/>
              </a:rPr>
              <a:t>Lottery System-Lottery History</a:t>
            </a:r>
            <a:endParaRPr lang="en-US" sz="3450" dirty="0"/>
          </a:p>
        </p:txBody>
      </p:sp>
      <p:pic>
        <p:nvPicPr>
          <p:cNvPr id="5" name="Image 1" descr="preencoded.png">    </p:cNvPr>
          <p:cNvPicPr>
            <a:picLocks noChangeAspect="1"/>
          </p:cNvPicPr>
          <p:nvPr/>
        </p:nvPicPr>
        <p:blipFill>
          <a:blip r:embed="rId2"/>
          <a:stretch>
            <a:fillRect/>
          </a:stretch>
        </p:blipFill>
        <p:spPr>
          <a:xfrm>
            <a:off x="618292" y="1302782"/>
            <a:ext cx="7440216" cy="3846076"/>
          </a:xfrm>
          <a:prstGeom prst="rect">
            <a:avLst/>
          </a:prstGeom>
        </p:spPr>
      </p:pic>
      <p:sp>
        <p:nvSpPr>
          <p:cNvPr id="6" name="Text 2"/>
          <p:cNvSpPr/>
          <p:nvPr/>
        </p:nvSpPr>
        <p:spPr>
          <a:xfrm>
            <a:off x="618292" y="5524143"/>
            <a:ext cx="2208490" cy="275987"/>
          </a:xfrm>
          <a:prstGeom prst="rect">
            <a:avLst/>
          </a:prstGeom>
          <a:noFill/>
          <a:ln/>
        </p:spPr>
        <p:txBody>
          <a:bodyPr wrap="none" lIns="0" tIns="0" rIns="0" bIns="0" rtlCol="0" anchor="t"/>
          <a:lstStyle/>
          <a:p>
            <a:pPr algn="l" indent="0" marL="0">
              <a:lnSpc>
                <a:spcPts val="2150"/>
              </a:lnSpc>
              <a:buNone/>
            </a:pPr>
            <a:r>
              <a:rPr lang="en-US" sz="1700" dirty="0">
                <a:solidFill>
                  <a:srgbClr val="1B1B27"/>
                </a:solidFill>
                <a:latin typeface="Raleway" pitchFamily="34" charset="0"/>
                <a:ea typeface="Raleway" pitchFamily="34" charset="-122"/>
                <a:cs typeface="Raleway" pitchFamily="34" charset="-120"/>
              </a:rPr>
              <a:t>Involved Modules</a:t>
            </a:r>
            <a:endParaRPr lang="en-US" sz="1700" dirty="0"/>
          </a:p>
        </p:txBody>
      </p:sp>
      <p:sp>
        <p:nvSpPr>
          <p:cNvPr id="7" name="Text 3"/>
          <p:cNvSpPr/>
          <p:nvPr/>
        </p:nvSpPr>
        <p:spPr>
          <a:xfrm>
            <a:off x="618292" y="5976699"/>
            <a:ext cx="6481405" cy="2413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Frontend Components: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/components/lottery/</a:t>
            </a:r>
            <a:endParaRPr lang="en-US" sz="1350" dirty="0"/>
          </a:p>
        </p:txBody>
      </p:sp>
      <p:sp>
        <p:nvSpPr>
          <p:cNvPr id="8" name="Text 4"/>
          <p:cNvSpPr/>
          <p:nvPr/>
        </p:nvSpPr>
        <p:spPr>
          <a:xfrm>
            <a:off x="618292" y="6279833"/>
            <a:ext cx="6481405" cy="2413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State Management: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LotteryContext.tsx</a:t>
            </a:r>
            <a:pPr algn="l" indent="0" marL="0">
              <a:lnSpc>
                <a:spcPts val="2200"/>
              </a:lnSpc>
              <a:buNone/>
            </a:pPr>
            <a:r>
              <a:rPr lang="en-US" sz="1350" dirty="0">
                <a:solidFill>
                  <a:srgbClr val="3C3939"/>
                </a:solidFill>
                <a:latin typeface="Roboto" pitchFamily="34" charset="0"/>
                <a:ea typeface="Roboto" pitchFamily="34" charset="-122"/>
                <a:cs typeface="Roboto" pitchFamily="34" charset="-120"/>
              </a:rPr>
              <a:t>，</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ZkLoginContext.tsx</a:t>
            </a:r>
            <a:endParaRPr lang="en-US" sz="1350" dirty="0"/>
          </a:p>
        </p:txBody>
      </p:sp>
      <p:sp>
        <p:nvSpPr>
          <p:cNvPr id="9" name="Text 5"/>
          <p:cNvSpPr/>
          <p:nvPr/>
        </p:nvSpPr>
        <p:spPr>
          <a:xfrm>
            <a:off x="618292" y="6582966"/>
            <a:ext cx="6481405" cy="2413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Business Logic: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useLottery.ts</a:t>
            </a:r>
            <a:endParaRPr lang="en-US" sz="1350" dirty="0"/>
          </a:p>
        </p:txBody>
      </p:sp>
      <p:sp>
        <p:nvSpPr>
          <p:cNvPr id="10" name="Text 6"/>
          <p:cNvSpPr/>
          <p:nvPr/>
        </p:nvSpPr>
        <p:spPr>
          <a:xfrm>
            <a:off x="618292" y="6886099"/>
            <a:ext cx="6481405" cy="2413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Service: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LotteryService.ts</a:t>
            </a:r>
            <a:pPr algn="l" indent="0" marL="0">
              <a:lnSpc>
                <a:spcPts val="2200"/>
              </a:lnSpc>
              <a:buNone/>
            </a:pPr>
            <a:r>
              <a:rPr lang="en-US" sz="1350" dirty="0">
                <a:solidFill>
                  <a:srgbClr val="3C3939"/>
                </a:solidFill>
                <a:latin typeface="Roboto" pitchFamily="34" charset="0"/>
                <a:ea typeface="Roboto" pitchFamily="34" charset="-122"/>
                <a:cs typeface="Roboto" pitchFamily="34" charset="-120"/>
              </a:rPr>
              <a:t>，</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StorageService.ts</a:t>
            </a:r>
            <a:endParaRPr lang="en-US" sz="1350" dirty="0"/>
          </a:p>
        </p:txBody>
      </p:sp>
      <p:sp>
        <p:nvSpPr>
          <p:cNvPr id="11" name="Text 7"/>
          <p:cNvSpPr/>
          <p:nvPr/>
        </p:nvSpPr>
        <p:spPr>
          <a:xfrm>
            <a:off x="7538323" y="5524143"/>
            <a:ext cx="2208490" cy="275987"/>
          </a:xfrm>
          <a:prstGeom prst="rect">
            <a:avLst/>
          </a:prstGeom>
          <a:noFill/>
          <a:ln/>
        </p:spPr>
        <p:txBody>
          <a:bodyPr wrap="none" lIns="0" tIns="0" rIns="0" bIns="0" rtlCol="0" anchor="t"/>
          <a:lstStyle/>
          <a:p>
            <a:pPr algn="l" indent="0" marL="0">
              <a:lnSpc>
                <a:spcPts val="2150"/>
              </a:lnSpc>
              <a:buNone/>
            </a:pPr>
            <a:r>
              <a:rPr lang="en-US" sz="1700" dirty="0">
                <a:solidFill>
                  <a:srgbClr val="1B1B27"/>
                </a:solidFill>
                <a:latin typeface="Raleway" pitchFamily="34" charset="0"/>
                <a:ea typeface="Raleway" pitchFamily="34" charset="-122"/>
                <a:cs typeface="Raleway" pitchFamily="34" charset="-120"/>
              </a:rPr>
              <a:t>State Persistence</a:t>
            </a:r>
            <a:endParaRPr lang="en-US" sz="1700" dirty="0"/>
          </a:p>
        </p:txBody>
      </p:sp>
      <p:sp>
        <p:nvSpPr>
          <p:cNvPr id="12" name="Text 8"/>
          <p:cNvSpPr/>
          <p:nvPr/>
        </p:nvSpPr>
        <p:spPr>
          <a:xfrm>
            <a:off x="7538323" y="5976699"/>
            <a:ext cx="6481405" cy="2413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Query parameters: Temporarily stored in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LotteryContext</a:t>
            </a:r>
            <a:pPr algn="l" indent="0" marL="0">
              <a:lnSpc>
                <a:spcPts val="2200"/>
              </a:lnSpc>
              <a:buNone/>
            </a:pPr>
            <a:r>
              <a:rPr lang="en-US" sz="1350" dirty="0">
                <a:solidFill>
                  <a:srgbClr val="3C3939"/>
                </a:solidFill>
                <a:latin typeface="Roboto" pitchFamily="34" charset="0"/>
                <a:ea typeface="Roboto" pitchFamily="34" charset="-122"/>
                <a:cs typeface="Roboto" pitchFamily="34" charset="-120"/>
              </a:rPr>
              <a:t> memory</a:t>
            </a:r>
            <a:endParaRPr lang="en-US" sz="1350" dirty="0"/>
          </a:p>
        </p:txBody>
      </p:sp>
      <p:sp>
        <p:nvSpPr>
          <p:cNvPr id="13" name="Text 9"/>
          <p:cNvSpPr/>
          <p:nvPr/>
        </p:nvSpPr>
        <p:spPr>
          <a:xfrm>
            <a:off x="7538323" y="6279833"/>
            <a:ext cx="6481405" cy="2413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User identity: Stored in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ZkLoginContext</a:t>
            </a:r>
            <a:pPr algn="l" indent="0" marL="0">
              <a:lnSpc>
                <a:spcPts val="2200"/>
              </a:lnSpc>
              <a:buNone/>
            </a:pPr>
            <a:r>
              <a:rPr lang="en-US" sz="1350" dirty="0">
                <a:solidFill>
                  <a:srgbClr val="3C3939"/>
                </a:solidFill>
                <a:latin typeface="Roboto" pitchFamily="34" charset="0"/>
                <a:ea typeface="Roboto" pitchFamily="34" charset="-122"/>
                <a:cs typeface="Roboto" pitchFamily="34" charset="-120"/>
              </a:rPr>
              <a:t> and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localStorage</a:t>
            </a:r>
            <a:endParaRPr lang="en-US" sz="1350" dirty="0"/>
          </a:p>
        </p:txBody>
      </p:sp>
      <p:sp>
        <p:nvSpPr>
          <p:cNvPr id="14" name="Text 10"/>
          <p:cNvSpPr/>
          <p:nvPr/>
        </p:nvSpPr>
        <p:spPr>
          <a:xfrm>
            <a:off x="7538323" y="6582966"/>
            <a:ext cx="6481405" cy="2413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History cache: Possibly stored short-term in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localStorage</a:t>
            </a:r>
            <a:endParaRPr lang="en-US" sz="1350" dirty="0"/>
          </a:p>
        </p:txBody>
      </p:sp>
      <p:sp>
        <p:nvSpPr>
          <p:cNvPr id="15" name="Text 11"/>
          <p:cNvSpPr/>
          <p:nvPr/>
        </p:nvSpPr>
        <p:spPr>
          <a:xfrm>
            <a:off x="7538323" y="6886099"/>
            <a:ext cx="6481405" cy="22610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Complete history: Stored in database and on blockchain</a:t>
            </a:r>
            <a:endParaRPr lang="en-US" sz="1350" dirty="0"/>
          </a:p>
        </p:txBody>
      </p:sp>
      <p:sp>
        <p:nvSpPr>
          <p:cNvPr id="16" name="Text 12"/>
          <p:cNvSpPr/>
          <p:nvPr/>
        </p:nvSpPr>
        <p:spPr>
          <a:xfrm>
            <a:off x="7538323" y="7173992"/>
            <a:ext cx="6481405" cy="2413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Statistical data: Temporarily calculated, possibly cached in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LotteryContext</a:t>
            </a:r>
            <a:endParaRPr lang="en-US" sz="1350" dirty="0"/>
          </a:p>
        </p:txBody>
      </p:sp>
      <p:sp>
        <p:nvSpPr>
          <p:cNvPr id="17" name="Text 13"/>
          <p:cNvSpPr/>
          <p:nvPr/>
        </p:nvSpPr>
        <p:spPr>
          <a:xfrm>
            <a:off x="7538323" y="7477125"/>
            <a:ext cx="6481405" cy="2413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C3939"/>
                </a:solidFill>
                <a:latin typeface="Roboto" pitchFamily="34" charset="0"/>
                <a:ea typeface="Roboto" pitchFamily="34" charset="-122"/>
                <a:cs typeface="Roboto" pitchFamily="34" charset="-120"/>
              </a:rPr>
              <a:t>Display data: Cached in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LotteryContext</a:t>
            </a:r>
            <a:pPr algn="l" indent="0" marL="0">
              <a:lnSpc>
                <a:spcPts val="2200"/>
              </a:lnSpc>
              <a:buNone/>
            </a:pPr>
            <a:r>
              <a:rPr lang="en-US" sz="1350" dirty="0">
                <a:solidFill>
                  <a:srgbClr val="3C3939"/>
                </a:solidFill>
                <a:latin typeface="Roboto" pitchFamily="34" charset="0"/>
                <a:ea typeface="Roboto" pitchFamily="34" charset="-122"/>
                <a:cs typeface="Roboto" pitchFamily="34" charset="-120"/>
              </a:rPr>
              <a:t>, possibly stored short-term in </a:t>
            </a:r>
            <a:pPr algn="l" indent="0" marL="0">
              <a:lnSpc>
                <a:spcPts val="2200"/>
              </a:lnSpc>
              <a:buNone/>
            </a:pPr>
            <a:r>
              <a:rPr lang="en-US" sz="1350" dirty="0">
                <a:solidFill>
                  <a:srgbClr val="3C3939"/>
                </a:solidFill>
                <a:highlight>
                  <a:srgbClr val="E1E1EA"/>
                </a:highlight>
                <a:latin typeface="Consolas" pitchFamily="34" charset="0"/>
                <a:ea typeface="Consolas" pitchFamily="34" charset="-122"/>
                <a:cs typeface="Consolas" pitchFamily="34" charset="-120"/>
              </a:rPr>
              <a:t>sessionStorage</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76438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Subscription System</a:t>
            </a:r>
            <a:endParaRPr lang="en-US" sz="4450" dirty="0"/>
          </a:p>
        </p:txBody>
      </p:sp>
      <p:sp>
        <p:nvSpPr>
          <p:cNvPr id="5" name="Text 2"/>
          <p:cNvSpPr/>
          <p:nvPr/>
        </p:nvSpPr>
        <p:spPr>
          <a:xfrm>
            <a:off x="2200394" y="4031099"/>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3C3939"/>
                </a:solidFill>
                <a:latin typeface="Raleway" pitchFamily="34" charset="0"/>
                <a:ea typeface="Raleway" pitchFamily="34" charset="-122"/>
                <a:cs typeface="Raleway" pitchFamily="34" charset="-120"/>
              </a:rPr>
              <a:t>Create Subscription</a:t>
            </a:r>
            <a:endParaRPr lang="en-US" sz="2200" dirty="0"/>
          </a:p>
        </p:txBody>
      </p:sp>
      <p:sp>
        <p:nvSpPr>
          <p:cNvPr id="6" name="Text 3"/>
          <p:cNvSpPr/>
          <p:nvPr/>
        </p:nvSpPr>
        <p:spPr>
          <a:xfrm>
            <a:off x="793790" y="4521517"/>
            <a:ext cx="4241840" cy="725805"/>
          </a:xfrm>
          <a:prstGeom prst="rect">
            <a:avLst/>
          </a:prstGeom>
          <a:noFill/>
          <a:ln/>
        </p:spPr>
        <p:txBody>
          <a:bodyPr wrap="square" lIns="0" tIns="0" rIns="0" bIns="0" rtlCol="0" anchor="t"/>
          <a:lstStyle/>
          <a:p>
            <a:pPr algn="r" indent="0" marL="0">
              <a:lnSpc>
                <a:spcPts val="2850"/>
              </a:lnSpc>
              <a:buNone/>
            </a:pPr>
            <a:r>
              <a:rPr lang="en-US" sz="1750" dirty="0">
                <a:solidFill>
                  <a:srgbClr val="3C3939"/>
                </a:solidFill>
                <a:latin typeface="Roboto" pitchFamily="34" charset="0"/>
                <a:ea typeface="Roboto" pitchFamily="34" charset="-122"/>
                <a:cs typeface="Roboto" pitchFamily="34" charset="-120"/>
              </a:rPr>
              <a:t>User creates subscription after selecting a subscription plan</a:t>
            </a:r>
            <a:endParaRPr lang="en-US" sz="1750" dirty="0"/>
          </a:p>
        </p:txBody>
      </p:sp>
      <p:pic>
        <p:nvPicPr>
          <p:cNvPr id="7" name="Image 1" descr="preencoded.png">    </p:cNvPr>
          <p:cNvPicPr>
            <a:picLocks noChangeAspect="1"/>
          </p:cNvPicPr>
          <p:nvPr/>
        </p:nvPicPr>
        <p:blipFill>
          <a:blip r:embed="rId2"/>
          <a:stretch>
            <a:fillRect/>
          </a:stretch>
        </p:blipFill>
        <p:spPr>
          <a:xfrm>
            <a:off x="5489258" y="2813328"/>
            <a:ext cx="3651885" cy="3651885"/>
          </a:xfrm>
          <a:prstGeom prst="rect">
            <a:avLst/>
          </a:prstGeom>
        </p:spPr>
      </p:pic>
      <p:sp>
        <p:nvSpPr>
          <p:cNvPr id="8" name="Shape 4"/>
          <p:cNvSpPr/>
          <p:nvPr/>
        </p:nvSpPr>
        <p:spPr>
          <a:xfrm>
            <a:off x="5274231" y="4355783"/>
            <a:ext cx="566976" cy="566976"/>
          </a:xfrm>
          <a:prstGeom prst="roundRect">
            <a:avLst>
              <a:gd name="adj" fmla="val 1611154"/>
            </a:avLst>
          </a:prstGeom>
          <a:solidFill>
            <a:srgbClr val="E1E1EA"/>
          </a:solidFill>
          <a:ln w="7620">
            <a:solidFill>
              <a:srgbClr val="C7C7D0"/>
            </a:solidFill>
            <a:prstDash val="solid"/>
          </a:ln>
        </p:spPr>
      </p:sp>
      <p:pic>
        <p:nvPicPr>
          <p:cNvPr id="9" name="Image 2" descr="preencoded.png">    </p:cNvPr>
          <p:cNvPicPr>
            <a:picLocks noChangeAspect="1"/>
          </p:cNvPicPr>
          <p:nvPr/>
        </p:nvPicPr>
        <p:blipFill>
          <a:blip r:embed="rId3"/>
          <a:stretch>
            <a:fillRect/>
          </a:stretch>
        </p:blipFill>
        <p:spPr>
          <a:xfrm>
            <a:off x="5430083" y="4479727"/>
            <a:ext cx="255151" cy="318968"/>
          </a:xfrm>
          <a:prstGeom prst="rect">
            <a:avLst/>
          </a:prstGeom>
        </p:spPr>
      </p:pic>
      <p:sp>
        <p:nvSpPr>
          <p:cNvPr id="10" name="Text 5"/>
          <p:cNvSpPr/>
          <p:nvPr/>
        </p:nvSpPr>
        <p:spPr>
          <a:xfrm>
            <a:off x="9481304" y="32145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Renew Subscription</a:t>
            </a:r>
            <a:endParaRPr lang="en-US" sz="2200" dirty="0"/>
          </a:p>
        </p:txBody>
      </p:sp>
      <p:sp>
        <p:nvSpPr>
          <p:cNvPr id="11" name="Text 6"/>
          <p:cNvSpPr/>
          <p:nvPr/>
        </p:nvSpPr>
        <p:spPr>
          <a:xfrm>
            <a:off x="9481304" y="3704987"/>
            <a:ext cx="4355306"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User renews subscription after expiration</a:t>
            </a:r>
            <a:endParaRPr lang="en-US" sz="1750" dirty="0"/>
          </a:p>
        </p:txBody>
      </p:sp>
      <p:pic>
        <p:nvPicPr>
          <p:cNvPr id="12" name="Image 3" descr="preencoded.png">    </p:cNvPr>
          <p:cNvPicPr>
            <a:picLocks noChangeAspect="1"/>
          </p:cNvPicPr>
          <p:nvPr/>
        </p:nvPicPr>
        <p:blipFill>
          <a:blip r:embed="rId4"/>
          <a:stretch>
            <a:fillRect/>
          </a:stretch>
        </p:blipFill>
        <p:spPr>
          <a:xfrm>
            <a:off x="5489258" y="2813328"/>
            <a:ext cx="3651885" cy="3651885"/>
          </a:xfrm>
          <a:prstGeom prst="rect">
            <a:avLst/>
          </a:prstGeom>
        </p:spPr>
      </p:pic>
      <p:sp>
        <p:nvSpPr>
          <p:cNvPr id="13" name="Shape 7"/>
          <p:cNvSpPr/>
          <p:nvPr/>
        </p:nvSpPr>
        <p:spPr>
          <a:xfrm>
            <a:off x="7910393" y="2833688"/>
            <a:ext cx="566976" cy="566976"/>
          </a:xfrm>
          <a:prstGeom prst="roundRect">
            <a:avLst>
              <a:gd name="adj" fmla="val 1611154"/>
            </a:avLst>
          </a:prstGeom>
          <a:solidFill>
            <a:srgbClr val="E1E1EA"/>
          </a:solidFill>
          <a:ln w="7620">
            <a:solidFill>
              <a:srgbClr val="C7C7D0"/>
            </a:solidFill>
            <a:prstDash val="solid"/>
          </a:ln>
        </p:spPr>
      </p:sp>
      <p:pic>
        <p:nvPicPr>
          <p:cNvPr id="14" name="Image 4" descr="preencoded.png">    </p:cNvPr>
          <p:cNvPicPr>
            <a:picLocks noChangeAspect="1"/>
          </p:cNvPicPr>
          <p:nvPr/>
        </p:nvPicPr>
        <p:blipFill>
          <a:blip r:embed="rId5"/>
          <a:stretch>
            <a:fillRect/>
          </a:stretch>
        </p:blipFill>
        <p:spPr>
          <a:xfrm>
            <a:off x="8066246" y="2957632"/>
            <a:ext cx="255151" cy="318968"/>
          </a:xfrm>
          <a:prstGeom prst="rect">
            <a:avLst/>
          </a:prstGeom>
        </p:spPr>
      </p:pic>
      <p:sp>
        <p:nvSpPr>
          <p:cNvPr id="15" name="Text 8"/>
          <p:cNvSpPr/>
          <p:nvPr/>
        </p:nvSpPr>
        <p:spPr>
          <a:xfrm>
            <a:off x="9481304" y="52105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Cancel Subscription</a:t>
            </a:r>
            <a:endParaRPr lang="en-US" sz="2200" dirty="0"/>
          </a:p>
        </p:txBody>
      </p:sp>
      <p:sp>
        <p:nvSpPr>
          <p:cNvPr id="16" name="Text 9"/>
          <p:cNvSpPr/>
          <p:nvPr/>
        </p:nvSpPr>
        <p:spPr>
          <a:xfrm>
            <a:off x="9481304" y="5700951"/>
            <a:ext cx="4355306"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User cancels subscription in advance</a:t>
            </a:r>
            <a:endParaRPr lang="en-US" sz="1750" dirty="0"/>
          </a:p>
        </p:txBody>
      </p:sp>
      <p:pic>
        <p:nvPicPr>
          <p:cNvPr id="17" name="Image 5" descr="preencoded.png">    </p:cNvPr>
          <p:cNvPicPr>
            <a:picLocks noChangeAspect="1"/>
          </p:cNvPicPr>
          <p:nvPr/>
        </p:nvPicPr>
        <p:blipFill>
          <a:blip r:embed="rId6"/>
          <a:stretch>
            <a:fillRect/>
          </a:stretch>
        </p:blipFill>
        <p:spPr>
          <a:xfrm>
            <a:off x="5489258" y="2813328"/>
            <a:ext cx="3651885" cy="3651885"/>
          </a:xfrm>
          <a:prstGeom prst="rect">
            <a:avLst/>
          </a:prstGeom>
        </p:spPr>
      </p:pic>
      <p:sp>
        <p:nvSpPr>
          <p:cNvPr id="18" name="Shape 10"/>
          <p:cNvSpPr/>
          <p:nvPr/>
        </p:nvSpPr>
        <p:spPr>
          <a:xfrm>
            <a:off x="7910393" y="5877758"/>
            <a:ext cx="566976" cy="566976"/>
          </a:xfrm>
          <a:prstGeom prst="roundRect">
            <a:avLst>
              <a:gd name="adj" fmla="val 1611154"/>
            </a:avLst>
          </a:prstGeom>
          <a:solidFill>
            <a:srgbClr val="E1E1EA"/>
          </a:solidFill>
          <a:ln w="7620">
            <a:solidFill>
              <a:srgbClr val="C7C7D0"/>
            </a:solidFill>
            <a:prstDash val="solid"/>
          </a:ln>
        </p:spPr>
      </p:sp>
      <p:sp>
        <p:nvSpPr>
          <p:cNvPr id="19" name="Text 11"/>
          <p:cNvSpPr/>
          <p:nvPr/>
        </p:nvSpPr>
        <p:spPr>
          <a:xfrm>
            <a:off x="8066246" y="6001703"/>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3C3939"/>
                </a:solidFill>
                <a:latin typeface="Raleway" pitchFamily="34" charset="0"/>
                <a:ea typeface="Raleway" pitchFamily="34" charset="-122"/>
                <a:cs typeface="Raleway" pitchFamily="34" charset="-120"/>
              </a:rPr>
              <a:t>3</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441305"/>
          </a:xfrm>
          <a:prstGeom prst="rect">
            <a:avLst/>
          </a:prstGeom>
        </p:spPr>
      </p:pic>
      <p:sp>
        <p:nvSpPr>
          <p:cNvPr id="3" name="Shape 0"/>
          <p:cNvSpPr/>
          <p:nvPr/>
        </p:nvSpPr>
        <p:spPr>
          <a:xfrm>
            <a:off x="0" y="0"/>
            <a:ext cx="14630400" cy="10441305"/>
          </a:xfrm>
          <a:prstGeom prst="rect">
            <a:avLst/>
          </a:prstGeom>
          <a:solidFill>
            <a:srgbClr val="FFFFFF">
              <a:alpha val="85000"/>
            </a:srgbClr>
          </a:solidFill>
          <a:ln/>
        </p:spPr>
      </p:sp>
      <p:sp>
        <p:nvSpPr>
          <p:cNvPr id="4" name="Text 1"/>
          <p:cNvSpPr/>
          <p:nvPr/>
        </p:nvSpPr>
        <p:spPr>
          <a:xfrm>
            <a:off x="427911" y="336233"/>
            <a:ext cx="5790605" cy="382191"/>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Raleway" pitchFamily="34" charset="0"/>
                <a:ea typeface="Raleway" pitchFamily="34" charset="-122"/>
                <a:cs typeface="Raleway" pitchFamily="34" charset="-120"/>
              </a:rPr>
              <a:t>Subscription System-Create Subscription</a:t>
            </a:r>
            <a:endParaRPr lang="en-US" sz="2400" dirty="0"/>
          </a:p>
        </p:txBody>
      </p:sp>
      <p:pic>
        <p:nvPicPr>
          <p:cNvPr id="5" name="Image 1" descr="preencoded.png">    </p:cNvPr>
          <p:cNvPicPr>
            <a:picLocks noChangeAspect="1"/>
          </p:cNvPicPr>
          <p:nvPr/>
        </p:nvPicPr>
        <p:blipFill>
          <a:blip r:embed="rId2"/>
          <a:stretch>
            <a:fillRect/>
          </a:stretch>
        </p:blipFill>
        <p:spPr>
          <a:xfrm>
            <a:off x="427911" y="901779"/>
            <a:ext cx="13774579" cy="7403783"/>
          </a:xfrm>
          <a:prstGeom prst="rect">
            <a:avLst/>
          </a:prstGeom>
        </p:spPr>
      </p:pic>
      <p:sp>
        <p:nvSpPr>
          <p:cNvPr id="6" name="Text 2"/>
          <p:cNvSpPr/>
          <p:nvPr/>
        </p:nvSpPr>
        <p:spPr>
          <a:xfrm>
            <a:off x="427911" y="8565356"/>
            <a:ext cx="1528524" cy="191095"/>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aleway" pitchFamily="34" charset="0"/>
                <a:ea typeface="Raleway" pitchFamily="34" charset="-122"/>
                <a:cs typeface="Raleway" pitchFamily="34" charset="-120"/>
              </a:rPr>
              <a:t>Involved Modules</a:t>
            </a:r>
            <a:endParaRPr lang="en-US" sz="1200" dirty="0"/>
          </a:p>
        </p:txBody>
      </p:sp>
      <p:sp>
        <p:nvSpPr>
          <p:cNvPr id="7" name="Text 3"/>
          <p:cNvSpPr/>
          <p:nvPr/>
        </p:nvSpPr>
        <p:spPr>
          <a:xfrm>
            <a:off x="427911" y="8878729"/>
            <a:ext cx="6738104" cy="16418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Frontend Components: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/components/subscription/</a:t>
            </a:r>
            <a:endParaRPr lang="en-US" sz="950" dirty="0"/>
          </a:p>
        </p:txBody>
      </p:sp>
      <p:sp>
        <p:nvSpPr>
          <p:cNvPr id="8" name="Text 4"/>
          <p:cNvSpPr/>
          <p:nvPr/>
        </p:nvSpPr>
        <p:spPr>
          <a:xfrm>
            <a:off x="427911" y="9085659"/>
            <a:ext cx="6738104" cy="16418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State Management: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SubscriptionContext.tsx</a:t>
            </a:r>
            <a:pPr algn="l" indent="0" marL="0">
              <a:lnSpc>
                <a:spcPts val="1500"/>
              </a:lnSpc>
              <a:buNone/>
            </a:pPr>
            <a:r>
              <a:rPr lang="en-US" sz="950" dirty="0">
                <a:solidFill>
                  <a:srgbClr val="3C3939"/>
                </a:solidFill>
                <a:latin typeface="Roboto" pitchFamily="34" charset="0"/>
                <a:ea typeface="Roboto" pitchFamily="34" charset="-122"/>
                <a:cs typeface="Roboto" pitchFamily="34" charset="-120"/>
              </a:rPr>
              <a:t>，</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ZkLoginContext.tsx</a:t>
            </a:r>
            <a:pPr algn="l" indent="0" marL="0">
              <a:lnSpc>
                <a:spcPts val="1500"/>
              </a:lnSpc>
              <a:buNone/>
            </a:pPr>
            <a:r>
              <a:rPr lang="en-US" sz="950" dirty="0">
                <a:solidFill>
                  <a:srgbClr val="3C3939"/>
                </a:solidFill>
                <a:latin typeface="Roboto" pitchFamily="34" charset="0"/>
                <a:ea typeface="Roboto" pitchFamily="34" charset="-122"/>
                <a:cs typeface="Roboto" pitchFamily="34" charset="-120"/>
              </a:rPr>
              <a:t>，</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PaymentContext.tsx</a:t>
            </a:r>
            <a:endParaRPr lang="en-US" sz="950" dirty="0"/>
          </a:p>
        </p:txBody>
      </p:sp>
      <p:sp>
        <p:nvSpPr>
          <p:cNvPr id="9" name="Text 5"/>
          <p:cNvSpPr/>
          <p:nvPr/>
        </p:nvSpPr>
        <p:spPr>
          <a:xfrm>
            <a:off x="427911" y="9292590"/>
            <a:ext cx="6738104" cy="16418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Business Logic: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useSubscription.ts</a:t>
            </a:r>
            <a:endParaRPr lang="en-US" sz="950" dirty="0"/>
          </a:p>
        </p:txBody>
      </p:sp>
      <p:sp>
        <p:nvSpPr>
          <p:cNvPr id="10" name="Text 6"/>
          <p:cNvSpPr/>
          <p:nvPr/>
        </p:nvSpPr>
        <p:spPr>
          <a:xfrm>
            <a:off x="427911" y="9499521"/>
            <a:ext cx="6738104" cy="16418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Service: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SubscriptionService.ts</a:t>
            </a:r>
            <a:pPr algn="l" indent="0" marL="0">
              <a:lnSpc>
                <a:spcPts val="1500"/>
              </a:lnSpc>
              <a:buNone/>
            </a:pPr>
            <a:r>
              <a:rPr lang="en-US" sz="950" dirty="0">
                <a:solidFill>
                  <a:srgbClr val="3C3939"/>
                </a:solidFill>
                <a:latin typeface="Roboto" pitchFamily="34" charset="0"/>
                <a:ea typeface="Roboto" pitchFamily="34" charset="-122"/>
                <a:cs typeface="Roboto" pitchFamily="34" charset="-120"/>
              </a:rPr>
              <a:t>，</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ZkLoginService.ts</a:t>
            </a:r>
            <a:endParaRPr lang="en-US" sz="950" dirty="0"/>
          </a:p>
        </p:txBody>
      </p:sp>
      <p:sp>
        <p:nvSpPr>
          <p:cNvPr id="11" name="Text 7"/>
          <p:cNvSpPr/>
          <p:nvPr/>
        </p:nvSpPr>
        <p:spPr>
          <a:xfrm>
            <a:off x="427911" y="9706451"/>
            <a:ext cx="6738104" cy="16418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Blockchain Contracts: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subscription.move</a:t>
            </a:r>
            <a:pPr algn="l" indent="0" marL="0">
              <a:lnSpc>
                <a:spcPts val="1500"/>
              </a:lnSpc>
              <a:buNone/>
            </a:pPr>
            <a:r>
              <a:rPr lang="en-US" sz="950" dirty="0">
                <a:solidFill>
                  <a:srgbClr val="3C3939"/>
                </a:solidFill>
                <a:latin typeface="Roboto" pitchFamily="34" charset="0"/>
                <a:ea typeface="Roboto" pitchFamily="34" charset="-122"/>
                <a:cs typeface="Roboto" pitchFamily="34" charset="-120"/>
              </a:rPr>
              <a:t>，</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authentication.move</a:t>
            </a:r>
            <a:endParaRPr lang="en-US" sz="950" dirty="0"/>
          </a:p>
        </p:txBody>
      </p:sp>
      <p:sp>
        <p:nvSpPr>
          <p:cNvPr id="12" name="Text 8"/>
          <p:cNvSpPr/>
          <p:nvPr/>
        </p:nvSpPr>
        <p:spPr>
          <a:xfrm>
            <a:off x="7472005" y="8565356"/>
            <a:ext cx="1528524" cy="191095"/>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aleway" pitchFamily="34" charset="0"/>
                <a:ea typeface="Raleway" pitchFamily="34" charset="-122"/>
                <a:cs typeface="Raleway" pitchFamily="34" charset="-120"/>
              </a:rPr>
              <a:t>State Persistence</a:t>
            </a:r>
            <a:endParaRPr lang="en-US" sz="1200" dirty="0"/>
          </a:p>
        </p:txBody>
      </p:sp>
      <p:sp>
        <p:nvSpPr>
          <p:cNvPr id="13" name="Text 9"/>
          <p:cNvSpPr/>
          <p:nvPr/>
        </p:nvSpPr>
        <p:spPr>
          <a:xfrm>
            <a:off x="7472005" y="8878729"/>
            <a:ext cx="6738104" cy="16418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Subscription plan data: Temporarily stored in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SubscriptionContext</a:t>
            </a:r>
            <a:pPr algn="l" indent="0" marL="0">
              <a:lnSpc>
                <a:spcPts val="1500"/>
              </a:lnSpc>
              <a:buNone/>
            </a:pPr>
            <a:r>
              <a:rPr lang="en-US" sz="950" dirty="0">
                <a:solidFill>
                  <a:srgbClr val="3C3939"/>
                </a:solidFill>
                <a:latin typeface="Roboto" pitchFamily="34" charset="0"/>
                <a:ea typeface="Roboto" pitchFamily="34" charset="-122"/>
                <a:cs typeface="Roboto" pitchFamily="34" charset="-120"/>
              </a:rPr>
              <a:t> memory</a:t>
            </a:r>
            <a:endParaRPr lang="en-US" sz="950" dirty="0"/>
          </a:p>
        </p:txBody>
      </p:sp>
      <p:sp>
        <p:nvSpPr>
          <p:cNvPr id="14" name="Text 10"/>
          <p:cNvSpPr/>
          <p:nvPr/>
        </p:nvSpPr>
        <p:spPr>
          <a:xfrm>
            <a:off x="7472005" y="9085659"/>
            <a:ext cx="6738104" cy="16418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User identity information: Stored in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ZkLoginContext</a:t>
            </a:r>
            <a:pPr algn="l" indent="0" marL="0">
              <a:lnSpc>
                <a:spcPts val="1500"/>
              </a:lnSpc>
              <a:buNone/>
            </a:pPr>
            <a:r>
              <a:rPr lang="en-US" sz="950" dirty="0">
                <a:solidFill>
                  <a:srgbClr val="3C3939"/>
                </a:solidFill>
                <a:latin typeface="Roboto" pitchFamily="34" charset="0"/>
                <a:ea typeface="Roboto" pitchFamily="34" charset="-122"/>
                <a:cs typeface="Roboto" pitchFamily="34" charset="-120"/>
              </a:rPr>
              <a:t> and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localStorage</a:t>
            </a:r>
            <a:endParaRPr lang="en-US" sz="950" dirty="0"/>
          </a:p>
        </p:txBody>
      </p:sp>
      <p:sp>
        <p:nvSpPr>
          <p:cNvPr id="15" name="Text 11"/>
          <p:cNvSpPr/>
          <p:nvPr/>
        </p:nvSpPr>
        <p:spPr>
          <a:xfrm>
            <a:off x="7472005" y="9292590"/>
            <a:ext cx="6738104" cy="16418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Payment data: Temporarily stored in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PaymentContext</a:t>
            </a:r>
            <a:pPr algn="l" indent="0" marL="0">
              <a:lnSpc>
                <a:spcPts val="1500"/>
              </a:lnSpc>
              <a:buNone/>
            </a:pPr>
            <a:r>
              <a:rPr lang="en-US" sz="950" dirty="0">
                <a:solidFill>
                  <a:srgbClr val="3C3939"/>
                </a:solidFill>
                <a:latin typeface="Roboto" pitchFamily="34" charset="0"/>
                <a:ea typeface="Roboto" pitchFamily="34" charset="-122"/>
                <a:cs typeface="Roboto" pitchFamily="34" charset="-120"/>
              </a:rPr>
              <a:t> memory</a:t>
            </a:r>
            <a:endParaRPr lang="en-US" sz="950" dirty="0"/>
          </a:p>
        </p:txBody>
      </p:sp>
      <p:sp>
        <p:nvSpPr>
          <p:cNvPr id="16" name="Text 12"/>
          <p:cNvSpPr/>
          <p:nvPr/>
        </p:nvSpPr>
        <p:spPr>
          <a:xfrm>
            <a:off x="7472005" y="9499521"/>
            <a:ext cx="6738104" cy="15656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Transaction data: Permanently stored on blockchain</a:t>
            </a:r>
            <a:endParaRPr lang="en-US" sz="950" dirty="0"/>
          </a:p>
        </p:txBody>
      </p:sp>
      <p:sp>
        <p:nvSpPr>
          <p:cNvPr id="17" name="Text 13"/>
          <p:cNvSpPr/>
          <p:nvPr/>
        </p:nvSpPr>
        <p:spPr>
          <a:xfrm>
            <a:off x="7472005" y="9698831"/>
            <a:ext cx="6738104" cy="15656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Subscription records: Saved in database and on blockchain</a:t>
            </a:r>
            <a:endParaRPr lang="en-US" sz="950" dirty="0"/>
          </a:p>
        </p:txBody>
      </p:sp>
      <p:sp>
        <p:nvSpPr>
          <p:cNvPr id="18" name="Text 14"/>
          <p:cNvSpPr/>
          <p:nvPr/>
        </p:nvSpPr>
        <p:spPr>
          <a:xfrm>
            <a:off x="7472005" y="9898142"/>
            <a:ext cx="6738104" cy="16418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C3939"/>
                </a:solidFill>
                <a:latin typeface="Roboto" pitchFamily="34" charset="0"/>
                <a:ea typeface="Roboto" pitchFamily="34" charset="-122"/>
                <a:cs typeface="Roboto" pitchFamily="34" charset="-120"/>
              </a:rPr>
              <a:t>Subscription status: Persisted to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localStorage</a:t>
            </a:r>
            <a:pPr algn="l" indent="0" marL="0">
              <a:lnSpc>
                <a:spcPts val="1500"/>
              </a:lnSpc>
              <a:buNone/>
            </a:pPr>
            <a:r>
              <a:rPr lang="en-US" sz="950" dirty="0">
                <a:solidFill>
                  <a:srgbClr val="3C3939"/>
                </a:solidFill>
                <a:latin typeface="Roboto" pitchFamily="34" charset="0"/>
                <a:ea typeface="Roboto" pitchFamily="34" charset="-122"/>
                <a:cs typeface="Roboto" pitchFamily="34" charset="-120"/>
              </a:rPr>
              <a:t> through </a:t>
            </a:r>
            <a:pPr algn="l" indent="0" marL="0">
              <a:lnSpc>
                <a:spcPts val="150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SubscriptionContext</a:t>
            </a:r>
            <a:endParaRPr lang="en-US" sz="9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967079"/>
          </a:xfrm>
          <a:prstGeom prst="rect">
            <a:avLst/>
          </a:prstGeom>
        </p:spPr>
      </p:pic>
      <p:sp>
        <p:nvSpPr>
          <p:cNvPr id="3" name="Shape 0"/>
          <p:cNvSpPr/>
          <p:nvPr/>
        </p:nvSpPr>
        <p:spPr>
          <a:xfrm>
            <a:off x="0" y="0"/>
            <a:ext cx="14630400" cy="9967079"/>
          </a:xfrm>
          <a:prstGeom prst="rect">
            <a:avLst/>
          </a:prstGeom>
          <a:solidFill>
            <a:srgbClr val="FFFFFF">
              <a:alpha val="85000"/>
            </a:srgbClr>
          </a:solidFill>
          <a:ln/>
        </p:spPr>
      </p:sp>
      <p:sp>
        <p:nvSpPr>
          <p:cNvPr id="4" name="Text 1"/>
          <p:cNvSpPr/>
          <p:nvPr/>
        </p:nvSpPr>
        <p:spPr>
          <a:xfrm>
            <a:off x="484942" y="381000"/>
            <a:ext cx="6605349" cy="433030"/>
          </a:xfrm>
          <a:prstGeom prst="rect">
            <a:avLst/>
          </a:prstGeom>
          <a:noFill/>
          <a:ln/>
        </p:spPr>
        <p:txBody>
          <a:bodyPr wrap="none" lIns="0" tIns="0" rIns="0" bIns="0" rtlCol="0" anchor="t"/>
          <a:lstStyle/>
          <a:p>
            <a:pPr algn="l" indent="0" marL="0">
              <a:lnSpc>
                <a:spcPts val="3400"/>
              </a:lnSpc>
              <a:buNone/>
            </a:pPr>
            <a:r>
              <a:rPr lang="en-US" sz="2700" dirty="0">
                <a:solidFill>
                  <a:srgbClr val="1B1B27"/>
                </a:solidFill>
                <a:latin typeface="Raleway" pitchFamily="34" charset="0"/>
                <a:ea typeface="Raleway" pitchFamily="34" charset="-122"/>
                <a:cs typeface="Raleway" pitchFamily="34" charset="-120"/>
              </a:rPr>
              <a:t>Subscription System-Cancel Subscription</a:t>
            </a:r>
            <a:endParaRPr lang="en-US" sz="2700" dirty="0"/>
          </a:p>
        </p:txBody>
      </p:sp>
      <p:pic>
        <p:nvPicPr>
          <p:cNvPr id="5" name="Image 1" descr="preencoded.png">    </p:cNvPr>
          <p:cNvPicPr>
            <a:picLocks noChangeAspect="1"/>
          </p:cNvPicPr>
          <p:nvPr/>
        </p:nvPicPr>
        <p:blipFill>
          <a:blip r:embed="rId2"/>
          <a:stretch>
            <a:fillRect/>
          </a:stretch>
        </p:blipFill>
        <p:spPr>
          <a:xfrm>
            <a:off x="484942" y="1021794"/>
            <a:ext cx="13660517" cy="6748224"/>
          </a:xfrm>
          <a:prstGeom prst="rect">
            <a:avLst/>
          </a:prstGeom>
        </p:spPr>
      </p:pic>
      <p:sp>
        <p:nvSpPr>
          <p:cNvPr id="6" name="Text 2"/>
          <p:cNvSpPr/>
          <p:nvPr/>
        </p:nvSpPr>
        <p:spPr>
          <a:xfrm>
            <a:off x="484942" y="8064341"/>
            <a:ext cx="1732121" cy="216456"/>
          </a:xfrm>
          <a:prstGeom prst="rect">
            <a:avLst/>
          </a:prstGeom>
          <a:noFill/>
          <a:ln/>
        </p:spPr>
        <p:txBody>
          <a:bodyPr wrap="none" lIns="0" tIns="0" rIns="0" bIns="0" rtlCol="0" anchor="t"/>
          <a:lstStyle/>
          <a:p>
            <a:pPr algn="l" indent="0" marL="0">
              <a:lnSpc>
                <a:spcPts val="1700"/>
              </a:lnSpc>
              <a:buNone/>
            </a:pPr>
            <a:r>
              <a:rPr lang="en-US" sz="1350" dirty="0">
                <a:solidFill>
                  <a:srgbClr val="1B1B27"/>
                </a:solidFill>
                <a:latin typeface="Raleway" pitchFamily="34" charset="0"/>
                <a:ea typeface="Raleway" pitchFamily="34" charset="-122"/>
                <a:cs typeface="Raleway" pitchFamily="34" charset="-120"/>
              </a:rPr>
              <a:t>Involved Modules</a:t>
            </a:r>
            <a:endParaRPr lang="en-US" sz="1350" dirty="0"/>
          </a:p>
        </p:txBody>
      </p:sp>
      <p:sp>
        <p:nvSpPr>
          <p:cNvPr id="7" name="Text 3"/>
          <p:cNvSpPr/>
          <p:nvPr/>
        </p:nvSpPr>
        <p:spPr>
          <a:xfrm>
            <a:off x="484942" y="8419267"/>
            <a:ext cx="6661309" cy="18490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Frontend Components: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/components/subscription/</a:t>
            </a:r>
            <a:endParaRPr lang="en-US" sz="1050" dirty="0"/>
          </a:p>
        </p:txBody>
      </p:sp>
      <p:sp>
        <p:nvSpPr>
          <p:cNvPr id="8" name="Text 4"/>
          <p:cNvSpPr/>
          <p:nvPr/>
        </p:nvSpPr>
        <p:spPr>
          <a:xfrm>
            <a:off x="484942" y="8652629"/>
            <a:ext cx="6661309" cy="18490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State Management: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SubscriptionContext.tsx</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ZkLoginContext.tsx</a:t>
            </a:r>
            <a:endParaRPr lang="en-US" sz="1050" dirty="0"/>
          </a:p>
        </p:txBody>
      </p:sp>
      <p:sp>
        <p:nvSpPr>
          <p:cNvPr id="9" name="Text 5"/>
          <p:cNvSpPr/>
          <p:nvPr/>
        </p:nvSpPr>
        <p:spPr>
          <a:xfrm>
            <a:off x="484942" y="8885992"/>
            <a:ext cx="6661309" cy="18490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Business Logic: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useSubscription.ts</a:t>
            </a:r>
            <a:endParaRPr lang="en-US" sz="1050" dirty="0"/>
          </a:p>
        </p:txBody>
      </p:sp>
      <p:sp>
        <p:nvSpPr>
          <p:cNvPr id="10" name="Text 6"/>
          <p:cNvSpPr/>
          <p:nvPr/>
        </p:nvSpPr>
        <p:spPr>
          <a:xfrm>
            <a:off x="484942" y="9119354"/>
            <a:ext cx="6661309" cy="18490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Service: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SubscriptionService.ts</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ZkLoginService.ts</a:t>
            </a:r>
            <a:endParaRPr lang="en-US" sz="1050" dirty="0"/>
          </a:p>
        </p:txBody>
      </p:sp>
      <p:sp>
        <p:nvSpPr>
          <p:cNvPr id="11" name="Text 7"/>
          <p:cNvSpPr/>
          <p:nvPr/>
        </p:nvSpPr>
        <p:spPr>
          <a:xfrm>
            <a:off x="484942" y="9352717"/>
            <a:ext cx="6661309" cy="18490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Blockchain Contracts: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subscription.move</a:t>
            </a:r>
            <a:endParaRPr lang="en-US" sz="1050" dirty="0"/>
          </a:p>
        </p:txBody>
      </p:sp>
      <p:sp>
        <p:nvSpPr>
          <p:cNvPr id="12" name="Text 8"/>
          <p:cNvSpPr/>
          <p:nvPr/>
        </p:nvSpPr>
        <p:spPr>
          <a:xfrm>
            <a:off x="7491770" y="8064341"/>
            <a:ext cx="1732121" cy="216456"/>
          </a:xfrm>
          <a:prstGeom prst="rect">
            <a:avLst/>
          </a:prstGeom>
          <a:noFill/>
          <a:ln/>
        </p:spPr>
        <p:txBody>
          <a:bodyPr wrap="none" lIns="0" tIns="0" rIns="0" bIns="0" rtlCol="0" anchor="t"/>
          <a:lstStyle/>
          <a:p>
            <a:pPr algn="l" indent="0" marL="0">
              <a:lnSpc>
                <a:spcPts val="1700"/>
              </a:lnSpc>
              <a:buNone/>
            </a:pPr>
            <a:r>
              <a:rPr lang="en-US" sz="1350" dirty="0">
                <a:solidFill>
                  <a:srgbClr val="1B1B27"/>
                </a:solidFill>
                <a:latin typeface="Raleway" pitchFamily="34" charset="0"/>
                <a:ea typeface="Raleway" pitchFamily="34" charset="-122"/>
                <a:cs typeface="Raleway" pitchFamily="34" charset="-120"/>
              </a:rPr>
              <a:t>State Persistence</a:t>
            </a:r>
            <a:endParaRPr lang="en-US" sz="1350" dirty="0"/>
          </a:p>
        </p:txBody>
      </p:sp>
      <p:sp>
        <p:nvSpPr>
          <p:cNvPr id="13" name="Text 9"/>
          <p:cNvSpPr/>
          <p:nvPr/>
        </p:nvSpPr>
        <p:spPr>
          <a:xfrm>
            <a:off x="7491770" y="8419267"/>
            <a:ext cx="6661309" cy="17728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Cancellation request: Temporarily saved in memory</a:t>
            </a:r>
            <a:endParaRPr lang="en-US" sz="1050" dirty="0"/>
          </a:p>
        </p:txBody>
      </p:sp>
      <p:sp>
        <p:nvSpPr>
          <p:cNvPr id="14" name="Text 10"/>
          <p:cNvSpPr/>
          <p:nvPr/>
        </p:nvSpPr>
        <p:spPr>
          <a:xfrm>
            <a:off x="7491770" y="8645009"/>
            <a:ext cx="6661309" cy="18490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Authentication data: Stored in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ZkLoginContext</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and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localStorage</a:t>
            </a:r>
            <a:endParaRPr lang="en-US" sz="1050" dirty="0"/>
          </a:p>
        </p:txBody>
      </p:sp>
      <p:sp>
        <p:nvSpPr>
          <p:cNvPr id="15" name="Text 11"/>
          <p:cNvSpPr/>
          <p:nvPr/>
        </p:nvSpPr>
        <p:spPr>
          <a:xfrm>
            <a:off x="7491770" y="8878372"/>
            <a:ext cx="6661309" cy="17728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Transaction result: Permanently saved on blockchain</a:t>
            </a:r>
            <a:endParaRPr lang="en-US" sz="1050" dirty="0"/>
          </a:p>
        </p:txBody>
      </p:sp>
      <p:sp>
        <p:nvSpPr>
          <p:cNvPr id="16" name="Text 12"/>
          <p:cNvSpPr/>
          <p:nvPr/>
        </p:nvSpPr>
        <p:spPr>
          <a:xfrm>
            <a:off x="7491770" y="9104114"/>
            <a:ext cx="6661309" cy="18490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Subscription status: Updated in database and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localStorage</a:t>
            </a:r>
            <a:endParaRPr lang="en-US" sz="1050" dirty="0"/>
          </a:p>
        </p:txBody>
      </p:sp>
      <p:sp>
        <p:nvSpPr>
          <p:cNvPr id="17" name="Text 13"/>
          <p:cNvSpPr/>
          <p:nvPr/>
        </p:nvSpPr>
        <p:spPr>
          <a:xfrm>
            <a:off x="7491770" y="9337477"/>
            <a:ext cx="6661309" cy="18490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Status change: Saved through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SubscriptionContext</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and notified to UI</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543282" y="431125"/>
            <a:ext cx="7391519" cy="485180"/>
          </a:xfrm>
          <a:prstGeom prst="rect">
            <a:avLst/>
          </a:prstGeom>
          <a:noFill/>
          <a:ln/>
        </p:spPr>
        <p:txBody>
          <a:bodyPr wrap="none" lIns="0" tIns="0" rIns="0" bIns="0" rtlCol="0" anchor="t"/>
          <a:lstStyle/>
          <a:p>
            <a:pPr algn="l" indent="0" marL="0">
              <a:lnSpc>
                <a:spcPts val="3800"/>
              </a:lnSpc>
              <a:buNone/>
            </a:pPr>
            <a:r>
              <a:rPr lang="en-US" sz="3050" dirty="0">
                <a:solidFill>
                  <a:srgbClr val="1B1B27"/>
                </a:solidFill>
                <a:latin typeface="Raleway" pitchFamily="34" charset="0"/>
                <a:ea typeface="Raleway" pitchFamily="34" charset="-122"/>
                <a:cs typeface="Raleway" pitchFamily="34" charset="-120"/>
              </a:rPr>
              <a:t>Subscription System-Renew Subscription</a:t>
            </a:r>
            <a:endParaRPr lang="en-US" sz="3050" dirty="0"/>
          </a:p>
        </p:txBody>
      </p:sp>
      <p:pic>
        <p:nvPicPr>
          <p:cNvPr id="5" name="Image 1" descr="preencoded.png">    </p:cNvPr>
          <p:cNvPicPr>
            <a:picLocks noChangeAspect="1"/>
          </p:cNvPicPr>
          <p:nvPr/>
        </p:nvPicPr>
        <p:blipFill>
          <a:blip r:embed="rId2"/>
          <a:stretch>
            <a:fillRect/>
          </a:stretch>
        </p:blipFill>
        <p:spPr>
          <a:xfrm>
            <a:off x="543282" y="1149072"/>
            <a:ext cx="6306860" cy="4389477"/>
          </a:xfrm>
          <a:prstGeom prst="rect">
            <a:avLst/>
          </a:prstGeom>
        </p:spPr>
      </p:pic>
      <p:sp>
        <p:nvSpPr>
          <p:cNvPr id="6" name="Text 2"/>
          <p:cNvSpPr/>
          <p:nvPr/>
        </p:nvSpPr>
        <p:spPr>
          <a:xfrm>
            <a:off x="543282" y="5868233"/>
            <a:ext cx="1940362" cy="242530"/>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Raleway" pitchFamily="34" charset="0"/>
                <a:ea typeface="Raleway" pitchFamily="34" charset="-122"/>
                <a:cs typeface="Raleway" pitchFamily="34" charset="-120"/>
              </a:rPr>
              <a:t>Involved Modules</a:t>
            </a:r>
            <a:endParaRPr lang="en-US" sz="1500" dirty="0"/>
          </a:p>
        </p:txBody>
      </p:sp>
      <p:sp>
        <p:nvSpPr>
          <p:cNvPr id="7" name="Text 3"/>
          <p:cNvSpPr/>
          <p:nvPr/>
        </p:nvSpPr>
        <p:spPr>
          <a:xfrm>
            <a:off x="543282" y="6265902"/>
            <a:ext cx="6582608" cy="20621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Frontend Components: </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/components/subscription/</a:t>
            </a:r>
            <a:endParaRPr lang="en-US" sz="1200" dirty="0"/>
          </a:p>
        </p:txBody>
      </p:sp>
      <p:sp>
        <p:nvSpPr>
          <p:cNvPr id="8" name="Text 4"/>
          <p:cNvSpPr/>
          <p:nvPr/>
        </p:nvSpPr>
        <p:spPr>
          <a:xfrm>
            <a:off x="543282" y="6526411"/>
            <a:ext cx="6582608" cy="20621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State Management: </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SubscriptionContext.tsx</a:t>
            </a:r>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PaymentContext.tsx</a:t>
            </a:r>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ZkLoginContext.tsx</a:t>
            </a:r>
            <a:endParaRPr lang="en-US" sz="1200" dirty="0"/>
          </a:p>
        </p:txBody>
      </p:sp>
      <p:sp>
        <p:nvSpPr>
          <p:cNvPr id="9" name="Text 5"/>
          <p:cNvSpPr/>
          <p:nvPr/>
        </p:nvSpPr>
        <p:spPr>
          <a:xfrm>
            <a:off x="543282" y="6786920"/>
            <a:ext cx="6582608" cy="20621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Business Logic: </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useSubscription.ts</a:t>
            </a:r>
            <a:endParaRPr lang="en-US" sz="1200" dirty="0"/>
          </a:p>
        </p:txBody>
      </p:sp>
      <p:sp>
        <p:nvSpPr>
          <p:cNvPr id="10" name="Text 6"/>
          <p:cNvSpPr/>
          <p:nvPr/>
        </p:nvSpPr>
        <p:spPr>
          <a:xfrm>
            <a:off x="543282" y="7047428"/>
            <a:ext cx="6582608" cy="20621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Service: </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SubscriptionService.ts</a:t>
            </a:r>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PaymentService.ts</a:t>
            </a:r>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ZkLoginService.ts</a:t>
            </a:r>
            <a:endParaRPr lang="en-US" sz="1200" dirty="0"/>
          </a:p>
        </p:txBody>
      </p:sp>
      <p:sp>
        <p:nvSpPr>
          <p:cNvPr id="11" name="Text 7"/>
          <p:cNvSpPr/>
          <p:nvPr/>
        </p:nvSpPr>
        <p:spPr>
          <a:xfrm>
            <a:off x="543282" y="7307937"/>
            <a:ext cx="6582608" cy="20621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Blockchain Contracts: </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subscription.move</a:t>
            </a:r>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fund.move</a:t>
            </a:r>
            <a:endParaRPr lang="en-US" sz="1200" dirty="0"/>
          </a:p>
        </p:txBody>
      </p:sp>
      <p:sp>
        <p:nvSpPr>
          <p:cNvPr id="12" name="Text 8"/>
          <p:cNvSpPr/>
          <p:nvPr/>
        </p:nvSpPr>
        <p:spPr>
          <a:xfrm>
            <a:off x="7512129" y="5868233"/>
            <a:ext cx="1940362" cy="242530"/>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Raleway" pitchFamily="34" charset="0"/>
                <a:ea typeface="Raleway" pitchFamily="34" charset="-122"/>
                <a:cs typeface="Raleway" pitchFamily="34" charset="-120"/>
              </a:rPr>
              <a:t>State Persistence</a:t>
            </a:r>
            <a:endParaRPr lang="en-US" sz="1500" dirty="0"/>
          </a:p>
        </p:txBody>
      </p:sp>
      <p:sp>
        <p:nvSpPr>
          <p:cNvPr id="13" name="Text 9"/>
          <p:cNvSpPr/>
          <p:nvPr/>
        </p:nvSpPr>
        <p:spPr>
          <a:xfrm>
            <a:off x="7512129" y="6265902"/>
            <a:ext cx="6582608" cy="19859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Auto-renewal settings: Saved on blockchain and in local storage</a:t>
            </a:r>
            <a:endParaRPr lang="en-US" sz="1200" dirty="0"/>
          </a:p>
        </p:txBody>
      </p:sp>
      <p:sp>
        <p:nvSpPr>
          <p:cNvPr id="14" name="Text 10"/>
          <p:cNvSpPr/>
          <p:nvPr/>
        </p:nvSpPr>
        <p:spPr>
          <a:xfrm>
            <a:off x="7512129" y="6518791"/>
            <a:ext cx="6582608" cy="19859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Subscription expiration data: Tracked in database and local cache</a:t>
            </a:r>
            <a:endParaRPr lang="en-US" sz="1200" dirty="0"/>
          </a:p>
        </p:txBody>
      </p:sp>
      <p:sp>
        <p:nvSpPr>
          <p:cNvPr id="15" name="Text 11"/>
          <p:cNvSpPr/>
          <p:nvPr/>
        </p:nvSpPr>
        <p:spPr>
          <a:xfrm>
            <a:off x="7512129" y="6771680"/>
            <a:ext cx="6582608" cy="20621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Payment information: Temporarily saved in </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PaymentContext</a:t>
            </a:r>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 memory</a:t>
            </a:r>
            <a:endParaRPr lang="en-US" sz="1200" dirty="0"/>
          </a:p>
        </p:txBody>
      </p:sp>
      <p:sp>
        <p:nvSpPr>
          <p:cNvPr id="16" name="Text 12"/>
          <p:cNvSpPr/>
          <p:nvPr/>
        </p:nvSpPr>
        <p:spPr>
          <a:xfrm>
            <a:off x="7512129" y="7032188"/>
            <a:ext cx="6582608" cy="19859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Transaction result: Permanently saved on blockchain</a:t>
            </a:r>
            <a:endParaRPr lang="en-US" sz="1200" dirty="0"/>
          </a:p>
        </p:txBody>
      </p:sp>
      <p:sp>
        <p:nvSpPr>
          <p:cNvPr id="17" name="Text 13"/>
          <p:cNvSpPr/>
          <p:nvPr/>
        </p:nvSpPr>
        <p:spPr>
          <a:xfrm>
            <a:off x="7512129" y="7285077"/>
            <a:ext cx="6582608" cy="20621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Subscription status: Updated in database, local storage, and </a:t>
            </a:r>
            <a:pPr algn="l" indent="0" marL="0">
              <a:lnSpc>
                <a:spcPts val="1950"/>
              </a:lnSpc>
              <a:buNone/>
            </a:pPr>
            <a:r>
              <a:rPr lang="en-US" sz="1200" dirty="0">
                <a:solidFill>
                  <a:srgbClr val="3C3939"/>
                </a:solidFill>
                <a:highlight>
                  <a:srgbClr val="E1E1EA"/>
                </a:highlight>
                <a:latin typeface="Consolas" pitchFamily="34" charset="0"/>
                <a:ea typeface="Consolas" pitchFamily="34" charset="-122"/>
                <a:cs typeface="Consolas" pitchFamily="34" charset="-120"/>
              </a:rPr>
              <a:t>SubscriptionContext</a:t>
            </a:r>
            <a:endParaRPr lang="en-US" sz="1200" dirty="0"/>
          </a:p>
        </p:txBody>
      </p:sp>
      <p:sp>
        <p:nvSpPr>
          <p:cNvPr id="18" name="Text 14"/>
          <p:cNvSpPr/>
          <p:nvPr/>
        </p:nvSpPr>
        <p:spPr>
          <a:xfrm>
            <a:off x="7512129" y="7545586"/>
            <a:ext cx="6582608" cy="19859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Operation records: Possibly recorded in logs and on blockchain</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265878"/>
            <a:ext cx="9064228"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Key Challenges and Achievements</a:t>
            </a:r>
            <a:endParaRPr lang="en-US" sz="4450" dirty="0"/>
          </a:p>
        </p:txBody>
      </p:sp>
      <p:sp>
        <p:nvSpPr>
          <p:cNvPr id="5" name="Shape 2"/>
          <p:cNvSpPr/>
          <p:nvPr/>
        </p:nvSpPr>
        <p:spPr>
          <a:xfrm>
            <a:off x="793790" y="3314819"/>
            <a:ext cx="6408063" cy="2648783"/>
          </a:xfrm>
          <a:prstGeom prst="roundRect">
            <a:avLst>
              <a:gd name="adj" fmla="val 3597"/>
            </a:avLst>
          </a:prstGeom>
          <a:solidFill>
            <a:srgbClr val="E1E1EA"/>
          </a:solidFill>
          <a:ln w="7620">
            <a:solidFill>
              <a:srgbClr val="C7C7D0"/>
            </a:solidFill>
            <a:prstDash val="solid"/>
          </a:ln>
        </p:spPr>
      </p:sp>
      <p:sp>
        <p:nvSpPr>
          <p:cNvPr id="6" name="Text 3"/>
          <p:cNvSpPr/>
          <p:nvPr/>
        </p:nvSpPr>
        <p:spPr>
          <a:xfrm>
            <a:off x="2580203" y="354925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3C3939"/>
                </a:solidFill>
                <a:latin typeface="Raleway" pitchFamily="34" charset="0"/>
                <a:ea typeface="Raleway" pitchFamily="34" charset="-122"/>
                <a:cs typeface="Raleway" pitchFamily="34" charset="-120"/>
              </a:rPr>
              <a:t>Achievements</a:t>
            </a:r>
            <a:endParaRPr lang="en-US" sz="2200" dirty="0"/>
          </a:p>
        </p:txBody>
      </p:sp>
      <p:sp>
        <p:nvSpPr>
          <p:cNvPr id="7" name="Text 4"/>
          <p:cNvSpPr/>
          <p:nvPr/>
        </p:nvSpPr>
        <p:spPr>
          <a:xfrm>
            <a:off x="1028224" y="4039672"/>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zkLogin technology exploration</a:t>
            </a:r>
            <a:endParaRPr lang="en-US" sz="1750" dirty="0"/>
          </a:p>
        </p:txBody>
      </p:sp>
      <p:sp>
        <p:nvSpPr>
          <p:cNvPr id="8" name="Text 5"/>
          <p:cNvSpPr/>
          <p:nvPr/>
        </p:nvSpPr>
        <p:spPr>
          <a:xfrm>
            <a:off x="1028224" y="4481870"/>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Layered architecture design practice</a:t>
            </a:r>
            <a:endParaRPr lang="en-US" sz="1750" dirty="0"/>
          </a:p>
        </p:txBody>
      </p:sp>
      <p:sp>
        <p:nvSpPr>
          <p:cNvPr id="9" name="Text 6"/>
          <p:cNvSpPr/>
          <p:nvPr/>
        </p:nvSpPr>
        <p:spPr>
          <a:xfrm>
            <a:off x="1028224" y="4924068"/>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Vercel deployment</a:t>
            </a:r>
            <a:endParaRPr lang="en-US" sz="1750" dirty="0"/>
          </a:p>
        </p:txBody>
      </p:sp>
      <p:sp>
        <p:nvSpPr>
          <p:cNvPr id="10" name="Text 7"/>
          <p:cNvSpPr/>
          <p:nvPr/>
        </p:nvSpPr>
        <p:spPr>
          <a:xfrm>
            <a:off x="1028224" y="5366266"/>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Supabase integration</a:t>
            </a:r>
            <a:endParaRPr lang="en-US" sz="1750" dirty="0"/>
          </a:p>
        </p:txBody>
      </p:sp>
      <p:sp>
        <p:nvSpPr>
          <p:cNvPr id="11" name="Shape 8"/>
          <p:cNvSpPr/>
          <p:nvPr/>
        </p:nvSpPr>
        <p:spPr>
          <a:xfrm>
            <a:off x="7428667" y="3314819"/>
            <a:ext cx="6408063" cy="2648783"/>
          </a:xfrm>
          <a:prstGeom prst="roundRect">
            <a:avLst>
              <a:gd name="adj" fmla="val 3597"/>
            </a:avLst>
          </a:prstGeom>
          <a:solidFill>
            <a:srgbClr val="E1E1EA"/>
          </a:solidFill>
          <a:ln w="7620">
            <a:solidFill>
              <a:srgbClr val="C7C7D0"/>
            </a:solidFill>
            <a:prstDash val="solid"/>
          </a:ln>
        </p:spPr>
      </p:sp>
      <p:sp>
        <p:nvSpPr>
          <p:cNvPr id="12" name="Text 9"/>
          <p:cNvSpPr/>
          <p:nvPr/>
        </p:nvSpPr>
        <p:spPr>
          <a:xfrm>
            <a:off x="9215080" y="354925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3C3939"/>
                </a:solidFill>
                <a:latin typeface="Raleway" pitchFamily="34" charset="0"/>
                <a:ea typeface="Raleway" pitchFamily="34" charset="-122"/>
                <a:cs typeface="Raleway" pitchFamily="34" charset="-120"/>
              </a:rPr>
              <a:t>Challenges</a:t>
            </a:r>
            <a:endParaRPr lang="en-US" sz="2200" dirty="0"/>
          </a:p>
        </p:txBody>
      </p:sp>
      <p:sp>
        <p:nvSpPr>
          <p:cNvPr id="13" name="Text 10"/>
          <p:cNvSpPr/>
          <p:nvPr/>
        </p:nvSpPr>
        <p:spPr>
          <a:xfrm>
            <a:off x="7663101" y="4039672"/>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User details page</a:t>
            </a:r>
            <a:endParaRPr lang="en-US" sz="1750" dirty="0"/>
          </a:p>
        </p:txBody>
      </p:sp>
      <p:sp>
        <p:nvSpPr>
          <p:cNvPr id="14" name="Text 11"/>
          <p:cNvSpPr/>
          <p:nvPr/>
        </p:nvSpPr>
        <p:spPr>
          <a:xfrm>
            <a:off x="7663101" y="4481870"/>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Real payment integration</a:t>
            </a:r>
            <a:endParaRPr lang="en-US" sz="1750" dirty="0"/>
          </a:p>
        </p:txBody>
      </p:sp>
      <p:sp>
        <p:nvSpPr>
          <p:cNvPr id="15" name="Text 12"/>
          <p:cNvSpPr/>
          <p:nvPr/>
        </p:nvSpPr>
        <p:spPr>
          <a:xfrm>
            <a:off x="7663101" y="4924068"/>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User growth mechanisms</a:t>
            </a:r>
            <a:endParaRPr lang="en-US" sz="1750" dirty="0"/>
          </a:p>
        </p:txBody>
      </p:sp>
      <p:sp>
        <p:nvSpPr>
          <p:cNvPr id="16" name="Text 13"/>
          <p:cNvSpPr/>
          <p:nvPr/>
        </p:nvSpPr>
        <p:spPr>
          <a:xfrm>
            <a:off x="7663101" y="5366266"/>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More OAuth integrations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0778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Product Overview</a:t>
            </a:r>
            <a:endParaRPr lang="en-US" sz="4450" dirty="0"/>
          </a:p>
        </p:txBody>
      </p:sp>
      <p:sp>
        <p:nvSpPr>
          <p:cNvPr id="3" name="Text 1"/>
          <p:cNvSpPr/>
          <p:nvPr/>
        </p:nvSpPr>
        <p:spPr>
          <a:xfrm>
            <a:off x="2197418" y="2804755"/>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3C3939"/>
                </a:solidFill>
                <a:latin typeface="Raleway" pitchFamily="34" charset="0"/>
                <a:ea typeface="Raleway" pitchFamily="34" charset="-122"/>
                <a:cs typeface="Raleway" pitchFamily="34" charset="-120"/>
              </a:rPr>
              <a:t>One-Click Login</a:t>
            </a:r>
            <a:endParaRPr lang="en-US" sz="2200" dirty="0"/>
          </a:p>
        </p:txBody>
      </p:sp>
      <p:sp>
        <p:nvSpPr>
          <p:cNvPr id="4" name="Text 2"/>
          <p:cNvSpPr/>
          <p:nvPr/>
        </p:nvSpPr>
        <p:spPr>
          <a:xfrm>
            <a:off x="793790" y="3295174"/>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3C3939"/>
                </a:solidFill>
                <a:latin typeface="Roboto" pitchFamily="34" charset="0"/>
                <a:ea typeface="Roboto" pitchFamily="34" charset="-122"/>
                <a:cs typeface="Roboto" pitchFamily="34" charset="-120"/>
              </a:rPr>
              <a:t>Google one-click login, automatically generating zkLogin blockchain identity</a:t>
            </a:r>
            <a:endParaRPr lang="en-US" sz="1750" dirty="0"/>
          </a:p>
        </p:txBody>
      </p:sp>
      <p:pic>
        <p:nvPicPr>
          <p:cNvPr id="5" name="Image 0" descr="preencoded.png">    </p:cNvPr>
          <p:cNvPicPr>
            <a:picLocks noChangeAspect="1"/>
          </p:cNvPicPr>
          <p:nvPr/>
        </p:nvPicPr>
        <p:blipFill>
          <a:blip r:embed="rId1"/>
          <a:stretch>
            <a:fillRect/>
          </a:stretch>
        </p:blipFill>
        <p:spPr>
          <a:xfrm>
            <a:off x="5032653" y="2356723"/>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324362" y="3608665"/>
            <a:ext cx="318968" cy="398621"/>
          </a:xfrm>
          <a:prstGeom prst="rect">
            <a:avLst/>
          </a:prstGeom>
        </p:spPr>
      </p:pic>
      <p:sp>
        <p:nvSpPr>
          <p:cNvPr id="7" name="Text 3"/>
          <p:cNvSpPr/>
          <p:nvPr/>
        </p:nvSpPr>
        <p:spPr>
          <a:xfrm>
            <a:off x="9597628" y="280475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Account Deposit</a:t>
            </a:r>
            <a:endParaRPr lang="en-US" sz="2200" dirty="0"/>
          </a:p>
        </p:txBody>
      </p:sp>
      <p:sp>
        <p:nvSpPr>
          <p:cNvPr id="8" name="Text 4"/>
          <p:cNvSpPr/>
          <p:nvPr/>
        </p:nvSpPr>
        <p:spPr>
          <a:xfrm>
            <a:off x="9597628" y="3295174"/>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Select amount, on-chain smart contract mints USDT</a:t>
            </a:r>
            <a:endParaRPr lang="en-US" sz="1750" dirty="0"/>
          </a:p>
        </p:txBody>
      </p:sp>
      <p:pic>
        <p:nvPicPr>
          <p:cNvPr id="9" name="Image 2" descr="preencoded.png">    </p:cNvPr>
          <p:cNvPicPr>
            <a:picLocks noChangeAspect="1"/>
          </p:cNvPicPr>
          <p:nvPr/>
        </p:nvPicPr>
        <p:blipFill>
          <a:blip r:embed="rId3"/>
          <a:stretch>
            <a:fillRect/>
          </a:stretch>
        </p:blipFill>
        <p:spPr>
          <a:xfrm>
            <a:off x="5032653" y="2356723"/>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986713" y="3608665"/>
            <a:ext cx="318968" cy="398621"/>
          </a:xfrm>
          <a:prstGeom prst="rect">
            <a:avLst/>
          </a:prstGeom>
        </p:spPr>
      </p:pic>
      <p:sp>
        <p:nvSpPr>
          <p:cNvPr id="11" name="Text 5"/>
          <p:cNvSpPr/>
          <p:nvPr/>
        </p:nvSpPr>
        <p:spPr>
          <a:xfrm>
            <a:off x="9597628" y="5438775"/>
            <a:ext cx="3367921"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Subscribe to Membership</a:t>
            </a:r>
            <a:endParaRPr lang="en-US" sz="2200" dirty="0"/>
          </a:p>
        </p:txBody>
      </p:sp>
      <p:sp>
        <p:nvSpPr>
          <p:cNvPr id="12" name="Text 6"/>
          <p:cNvSpPr/>
          <p:nvPr/>
        </p:nvSpPr>
        <p:spPr>
          <a:xfrm>
            <a:off x="9597628" y="5929193"/>
            <a:ext cx="4238982"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Choose plan, obtain membership identity</a:t>
            </a:r>
            <a:endParaRPr lang="en-US" sz="1750" dirty="0"/>
          </a:p>
        </p:txBody>
      </p:sp>
      <p:pic>
        <p:nvPicPr>
          <p:cNvPr id="13" name="Image 4" descr="preencoded.png">    </p:cNvPr>
          <p:cNvPicPr>
            <a:picLocks noChangeAspect="1"/>
          </p:cNvPicPr>
          <p:nvPr/>
        </p:nvPicPr>
        <p:blipFill>
          <a:blip r:embed="rId5"/>
          <a:stretch>
            <a:fillRect/>
          </a:stretch>
        </p:blipFill>
        <p:spPr>
          <a:xfrm>
            <a:off x="5032653" y="2356723"/>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986713" y="5271016"/>
            <a:ext cx="318968" cy="398621"/>
          </a:xfrm>
          <a:prstGeom prst="rect">
            <a:avLst/>
          </a:prstGeom>
        </p:spPr>
      </p:pic>
      <p:sp>
        <p:nvSpPr>
          <p:cNvPr id="15" name="Text 7"/>
          <p:cNvSpPr/>
          <p:nvPr/>
        </p:nvSpPr>
        <p:spPr>
          <a:xfrm>
            <a:off x="2197418" y="5257324"/>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3C3939"/>
                </a:solidFill>
                <a:latin typeface="Raleway" pitchFamily="34" charset="0"/>
                <a:ea typeface="Raleway" pitchFamily="34" charset="-122"/>
                <a:cs typeface="Raleway" pitchFamily="34" charset="-120"/>
              </a:rPr>
              <a:t>Account Lottery</a:t>
            </a:r>
            <a:endParaRPr lang="en-US" sz="2200" dirty="0"/>
          </a:p>
        </p:txBody>
      </p:sp>
      <p:sp>
        <p:nvSpPr>
          <p:cNvPr id="16" name="Text 8"/>
          <p:cNvSpPr/>
          <p:nvPr/>
        </p:nvSpPr>
        <p:spPr>
          <a:xfrm>
            <a:off x="793790" y="5747742"/>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3C3939"/>
                </a:solidFill>
                <a:latin typeface="Roboto" pitchFamily="34" charset="0"/>
                <a:ea typeface="Roboto" pitchFamily="34" charset="-122"/>
                <a:cs typeface="Roboto" pitchFamily="34" charset="-120"/>
              </a:rPr>
              <a:t>Participate in lottery, win different amounts of SUI tokens</a:t>
            </a:r>
            <a:endParaRPr lang="en-US" sz="1750" dirty="0"/>
          </a:p>
        </p:txBody>
      </p:sp>
      <p:pic>
        <p:nvPicPr>
          <p:cNvPr id="17" name="Image 6" descr="preencoded.png">    </p:cNvPr>
          <p:cNvPicPr>
            <a:picLocks noChangeAspect="1"/>
          </p:cNvPicPr>
          <p:nvPr/>
        </p:nvPicPr>
        <p:blipFill>
          <a:blip r:embed="rId7"/>
          <a:stretch>
            <a:fillRect/>
          </a:stretch>
        </p:blipFill>
        <p:spPr>
          <a:xfrm>
            <a:off x="5032653" y="2356723"/>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6324362" y="5271016"/>
            <a:ext cx="318968" cy="3986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923217"/>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793790" y="2541270"/>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3"/>
          <p:cNvSpPr/>
          <p:nvPr/>
        </p:nvSpPr>
        <p:spPr>
          <a:xfrm>
            <a:off x="793790" y="3159323"/>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7" name="Text 4"/>
          <p:cNvSpPr/>
          <p:nvPr/>
        </p:nvSpPr>
        <p:spPr>
          <a:xfrm>
            <a:off x="4479846" y="3862388"/>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1B1B27"/>
                </a:solidFill>
                <a:latin typeface="Raleway" pitchFamily="34" charset="0"/>
                <a:ea typeface="Raleway" pitchFamily="34" charset="-122"/>
                <a:cs typeface="Raleway" pitchFamily="34" charset="-120"/>
              </a:rPr>
              <a:t>Q&amp;A</a:t>
            </a:r>
            <a:endParaRPr lang="en-US" sz="4450" dirty="0"/>
          </a:p>
        </p:txBody>
      </p:sp>
      <p:sp>
        <p:nvSpPr>
          <p:cNvPr id="8" name="Text 5"/>
          <p:cNvSpPr/>
          <p:nvPr/>
        </p:nvSpPr>
        <p:spPr>
          <a:xfrm>
            <a:off x="793790" y="4911328"/>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9" name="Text 6"/>
          <p:cNvSpPr/>
          <p:nvPr/>
        </p:nvSpPr>
        <p:spPr>
          <a:xfrm>
            <a:off x="793790" y="5529382"/>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10" name="Text 7"/>
          <p:cNvSpPr/>
          <p:nvPr/>
        </p:nvSpPr>
        <p:spPr>
          <a:xfrm>
            <a:off x="793790" y="6147435"/>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2338"/>
          </a:xfrm>
          <a:prstGeom prst="rect">
            <a:avLst/>
          </a:prstGeom>
        </p:spPr>
      </p:pic>
      <p:sp>
        <p:nvSpPr>
          <p:cNvPr id="3" name="Shape 0"/>
          <p:cNvSpPr/>
          <p:nvPr/>
        </p:nvSpPr>
        <p:spPr>
          <a:xfrm>
            <a:off x="0" y="0"/>
            <a:ext cx="14630400" cy="8232338"/>
          </a:xfrm>
          <a:prstGeom prst="rect">
            <a:avLst/>
          </a:prstGeom>
          <a:solidFill>
            <a:srgbClr val="FFFFFF">
              <a:alpha val="85000"/>
            </a:srgbClr>
          </a:solidFill>
          <a:ln/>
        </p:spPr>
      </p:sp>
      <p:sp>
        <p:nvSpPr>
          <p:cNvPr id="4" name="Text 1"/>
          <p:cNvSpPr/>
          <p:nvPr/>
        </p:nvSpPr>
        <p:spPr>
          <a:xfrm>
            <a:off x="564356" y="443389"/>
            <a:ext cx="4031337" cy="503873"/>
          </a:xfrm>
          <a:prstGeom prst="rect">
            <a:avLst/>
          </a:prstGeom>
          <a:noFill/>
          <a:ln/>
        </p:spPr>
        <p:txBody>
          <a:bodyPr wrap="none" lIns="0" tIns="0" rIns="0" bIns="0" rtlCol="0" anchor="t"/>
          <a:lstStyle/>
          <a:p>
            <a:pPr algn="l" indent="0" marL="0">
              <a:lnSpc>
                <a:spcPts val="3950"/>
              </a:lnSpc>
              <a:buNone/>
            </a:pPr>
            <a:r>
              <a:rPr lang="en-US" sz="3150" dirty="0">
                <a:solidFill>
                  <a:srgbClr val="1B1B27"/>
                </a:solidFill>
                <a:latin typeface="Raleway" pitchFamily="34" charset="0"/>
                <a:ea typeface="Raleway" pitchFamily="34" charset="-122"/>
                <a:cs typeface="Raleway" pitchFamily="34" charset="-120"/>
              </a:rPr>
              <a:t>System Architecture</a:t>
            </a:r>
            <a:endParaRPr lang="en-US" sz="3150" dirty="0"/>
          </a:p>
        </p:txBody>
      </p:sp>
      <p:pic>
        <p:nvPicPr>
          <p:cNvPr id="5" name="Image 1" descr="preencoded.png">    </p:cNvPr>
          <p:cNvPicPr>
            <a:picLocks noChangeAspect="1"/>
          </p:cNvPicPr>
          <p:nvPr/>
        </p:nvPicPr>
        <p:blipFill>
          <a:blip r:embed="rId2"/>
          <a:stretch>
            <a:fillRect/>
          </a:stretch>
        </p:blipFill>
        <p:spPr>
          <a:xfrm>
            <a:off x="564356" y="1189077"/>
            <a:ext cx="9182457" cy="65998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5562" y="693539"/>
            <a:ext cx="5585698" cy="612100"/>
          </a:xfrm>
          <a:prstGeom prst="rect">
            <a:avLst/>
          </a:prstGeom>
          <a:noFill/>
          <a:ln/>
        </p:spPr>
        <p:txBody>
          <a:bodyPr wrap="none" lIns="0" tIns="0" rIns="0" bIns="0" rtlCol="0" anchor="t"/>
          <a:lstStyle/>
          <a:p>
            <a:pPr algn="l" indent="0" marL="0">
              <a:lnSpc>
                <a:spcPts val="4800"/>
              </a:lnSpc>
              <a:buNone/>
            </a:pPr>
            <a:r>
              <a:rPr lang="en-US" sz="3850" dirty="0">
                <a:solidFill>
                  <a:srgbClr val="1B1B27"/>
                </a:solidFill>
                <a:latin typeface="Raleway" pitchFamily="34" charset="0"/>
                <a:ea typeface="Raleway" pitchFamily="34" charset="-122"/>
                <a:cs typeface="Raleway" pitchFamily="34" charset="-120"/>
              </a:rPr>
              <a:t>System Interaction Logic</a:t>
            </a:r>
            <a:endParaRPr lang="en-US" sz="3850" dirty="0"/>
          </a:p>
        </p:txBody>
      </p:sp>
      <p:sp>
        <p:nvSpPr>
          <p:cNvPr id="3" name="Text 1"/>
          <p:cNvSpPr/>
          <p:nvPr/>
        </p:nvSpPr>
        <p:spPr>
          <a:xfrm>
            <a:off x="2520672" y="1795224"/>
            <a:ext cx="2720459" cy="306110"/>
          </a:xfrm>
          <a:prstGeom prst="rect">
            <a:avLst/>
          </a:prstGeom>
          <a:noFill/>
          <a:ln/>
        </p:spPr>
        <p:txBody>
          <a:bodyPr wrap="none" lIns="0" tIns="0" rIns="0" bIns="0" rtlCol="0" anchor="t"/>
          <a:lstStyle/>
          <a:p>
            <a:pPr algn="ctr" indent="0" marL="0">
              <a:lnSpc>
                <a:spcPts val="2400"/>
              </a:lnSpc>
              <a:buNone/>
            </a:pPr>
            <a:r>
              <a:rPr lang="en-US" sz="1900" dirty="0">
                <a:solidFill>
                  <a:srgbClr val="1B1B27"/>
                </a:solidFill>
                <a:latin typeface="Raleway" pitchFamily="34" charset="0"/>
                <a:ea typeface="Raleway" pitchFamily="34" charset="-122"/>
                <a:cs typeface="Raleway" pitchFamily="34" charset="-120"/>
              </a:rPr>
              <a:t>Vertical Interaction Flow</a:t>
            </a:r>
            <a:endParaRPr lang="en-US" sz="1900" dirty="0"/>
          </a:p>
        </p:txBody>
      </p:sp>
      <p:sp>
        <p:nvSpPr>
          <p:cNvPr id="4" name="Shape 2"/>
          <p:cNvSpPr/>
          <p:nvPr/>
        </p:nvSpPr>
        <p:spPr>
          <a:xfrm>
            <a:off x="685562" y="2321600"/>
            <a:ext cx="6390680" cy="4994196"/>
          </a:xfrm>
          <a:prstGeom prst="roundRect">
            <a:avLst>
              <a:gd name="adj" fmla="val 1647"/>
            </a:avLst>
          </a:prstGeom>
          <a:solidFill>
            <a:srgbClr val="E1E1EA"/>
          </a:solidFill>
          <a:ln/>
        </p:spPr>
      </p:sp>
      <p:sp>
        <p:nvSpPr>
          <p:cNvPr id="5" name="Shape 3"/>
          <p:cNvSpPr/>
          <p:nvPr/>
        </p:nvSpPr>
        <p:spPr>
          <a:xfrm>
            <a:off x="675799" y="2321600"/>
            <a:ext cx="6410206" cy="4994196"/>
          </a:xfrm>
          <a:prstGeom prst="roundRect">
            <a:avLst>
              <a:gd name="adj" fmla="val 588"/>
            </a:avLst>
          </a:prstGeom>
          <a:solidFill>
            <a:srgbClr val="E1E1EA"/>
          </a:solidFill>
          <a:ln/>
        </p:spPr>
      </p:sp>
      <p:sp>
        <p:nvSpPr>
          <p:cNvPr id="6" name="Text 4"/>
          <p:cNvSpPr/>
          <p:nvPr/>
        </p:nvSpPr>
        <p:spPr>
          <a:xfrm>
            <a:off x="871657" y="2468404"/>
            <a:ext cx="6018490" cy="4700588"/>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Frontend to Blockchain Path:
    User operations trigger UI component events
    Components call Context global state methods
    Context executes relevant Hook business logic
    Hook calls Service methods
    Service builds transactions and calls blockchain contracts
Blockchain to Frontend Path：
    Blockchain executes transactions and emits events
    Service layer monitors/queries blockchain state
    Data is passed through Hook to Context
    Context updates global state
    UI components respond to state changes and update interface
</a:t>
            </a:r>
            <a:endParaRPr lang="en-US" sz="1500" dirty="0"/>
          </a:p>
        </p:txBody>
      </p:sp>
      <p:sp>
        <p:nvSpPr>
          <p:cNvPr id="7" name="Text 5"/>
          <p:cNvSpPr/>
          <p:nvPr/>
        </p:nvSpPr>
        <p:spPr>
          <a:xfrm>
            <a:off x="9532739" y="1795224"/>
            <a:ext cx="2448639" cy="306110"/>
          </a:xfrm>
          <a:prstGeom prst="rect">
            <a:avLst/>
          </a:prstGeom>
          <a:noFill/>
          <a:ln/>
        </p:spPr>
        <p:txBody>
          <a:bodyPr wrap="none" lIns="0" tIns="0" rIns="0" bIns="0" rtlCol="0" anchor="t"/>
          <a:lstStyle/>
          <a:p>
            <a:pPr algn="ctr" indent="0" marL="0">
              <a:lnSpc>
                <a:spcPts val="2400"/>
              </a:lnSpc>
              <a:buNone/>
            </a:pPr>
            <a:r>
              <a:rPr lang="en-US" sz="1900" dirty="0">
                <a:solidFill>
                  <a:srgbClr val="1B1B27"/>
                </a:solidFill>
                <a:latin typeface="Raleway" pitchFamily="34" charset="0"/>
                <a:ea typeface="Raleway" pitchFamily="34" charset="-122"/>
                <a:cs typeface="Raleway" pitchFamily="34" charset="-120"/>
              </a:rPr>
              <a:t>Horizontal Integration</a:t>
            </a:r>
            <a:endParaRPr lang="en-US" sz="1900" dirty="0"/>
          </a:p>
        </p:txBody>
      </p:sp>
      <p:sp>
        <p:nvSpPr>
          <p:cNvPr id="8" name="Shape 6"/>
          <p:cNvSpPr/>
          <p:nvPr/>
        </p:nvSpPr>
        <p:spPr>
          <a:xfrm>
            <a:off x="7561778" y="2321600"/>
            <a:ext cx="6390680" cy="4680823"/>
          </a:xfrm>
          <a:prstGeom prst="roundRect">
            <a:avLst>
              <a:gd name="adj" fmla="val 1758"/>
            </a:avLst>
          </a:prstGeom>
          <a:solidFill>
            <a:srgbClr val="E1E1EA"/>
          </a:solidFill>
          <a:ln/>
        </p:spPr>
      </p:sp>
      <p:sp>
        <p:nvSpPr>
          <p:cNvPr id="9" name="Shape 7"/>
          <p:cNvSpPr/>
          <p:nvPr/>
        </p:nvSpPr>
        <p:spPr>
          <a:xfrm>
            <a:off x="7552015" y="2321600"/>
            <a:ext cx="6410206" cy="4680823"/>
          </a:xfrm>
          <a:prstGeom prst="roundRect">
            <a:avLst>
              <a:gd name="adj" fmla="val 628"/>
            </a:avLst>
          </a:prstGeom>
          <a:solidFill>
            <a:srgbClr val="E1E1EA"/>
          </a:solidFill>
          <a:ln/>
        </p:spPr>
      </p:sp>
      <p:sp>
        <p:nvSpPr>
          <p:cNvPr id="10" name="Text 8"/>
          <p:cNvSpPr/>
          <p:nvPr/>
        </p:nvSpPr>
        <p:spPr>
          <a:xfrm>
            <a:off x="7747873" y="2468404"/>
            <a:ext cx="6018490" cy="4387215"/>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Cross-Module Collaboration:</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    Authentication system provides identity verification for all other modules</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    Deposit system provides financial foundation for subscription and lottery</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Data Synchronization Mechanism：</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    On-chain data as authoritative data source</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    Off-chain database stores user details and transaction history</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    Regular synchronization ensures data consistency</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State Management Strategy:</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    Immediate state: React Context memory management</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    Session state: sessionStorage temporary storage</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    Persistent state: localStorage long-term cache</a:t>
            </a:r>
            <a:endParaRPr lang="en-US" sz="1500" dirty="0"/>
          </a:p>
          <a:p>
            <a:pPr algn="l" indent="0" marL="0">
              <a:lnSpc>
                <a:spcPts val="2450"/>
              </a:lnSpc>
              <a:buNone/>
            </a:pPr>
            <a:r>
              <a:rPr lang="en-US" sz="1500" dirty="0">
                <a:solidFill>
                  <a:srgbClr val="3C3939"/>
                </a:solidFill>
                <a:highlight>
                  <a:srgbClr val="E1E1EA"/>
                </a:highlight>
                <a:latin typeface="Consolas" pitchFamily="34" charset="0"/>
                <a:ea typeface="Consolas" pitchFamily="34" charset="-122"/>
                <a:cs typeface="Consolas" pitchFamily="34" charset="-120"/>
              </a:rPr>
              <a:t>    Permanent state: Blockchain immutable storage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764387"/>
            <a:ext cx="5899428"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Authentication System</a:t>
            </a:r>
            <a:endParaRPr lang="en-US" sz="4450" dirty="0"/>
          </a:p>
        </p:txBody>
      </p:sp>
      <p:sp>
        <p:nvSpPr>
          <p:cNvPr id="5" name="Text 2"/>
          <p:cNvSpPr/>
          <p:nvPr/>
        </p:nvSpPr>
        <p:spPr>
          <a:xfrm>
            <a:off x="2200394" y="4031099"/>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3C3939"/>
                </a:solidFill>
                <a:latin typeface="Raleway" pitchFamily="34" charset="0"/>
                <a:ea typeface="Raleway" pitchFamily="34" charset="-122"/>
                <a:cs typeface="Raleway" pitchFamily="34" charset="-120"/>
              </a:rPr>
              <a:t>User Login</a:t>
            </a:r>
            <a:endParaRPr lang="en-US" sz="2200" dirty="0"/>
          </a:p>
        </p:txBody>
      </p:sp>
      <p:sp>
        <p:nvSpPr>
          <p:cNvPr id="6" name="Text 3"/>
          <p:cNvSpPr/>
          <p:nvPr/>
        </p:nvSpPr>
        <p:spPr>
          <a:xfrm>
            <a:off x="793790" y="4521517"/>
            <a:ext cx="4241840" cy="725805"/>
          </a:xfrm>
          <a:prstGeom prst="rect">
            <a:avLst/>
          </a:prstGeom>
          <a:noFill/>
          <a:ln/>
        </p:spPr>
        <p:txBody>
          <a:bodyPr wrap="square" lIns="0" tIns="0" rIns="0" bIns="0" rtlCol="0" anchor="t"/>
          <a:lstStyle/>
          <a:p>
            <a:pPr algn="r" indent="0" marL="0">
              <a:lnSpc>
                <a:spcPts val="2850"/>
              </a:lnSpc>
              <a:buNone/>
            </a:pPr>
            <a:r>
              <a:rPr lang="en-US" sz="1750" dirty="0">
                <a:solidFill>
                  <a:srgbClr val="3C3939"/>
                </a:solidFill>
                <a:latin typeface="Roboto" pitchFamily="34" charset="0"/>
                <a:ea typeface="Roboto" pitchFamily="34" charset="-122"/>
                <a:cs typeface="Roboto" pitchFamily="34" charset="-120"/>
              </a:rPr>
              <a:t>Obtain JWT token from OAuth provider, generate zkproof and zkLogin address</a:t>
            </a:r>
            <a:endParaRPr lang="en-US" sz="1750" dirty="0"/>
          </a:p>
        </p:txBody>
      </p:sp>
      <p:pic>
        <p:nvPicPr>
          <p:cNvPr id="7" name="Image 1" descr="preencoded.png">    </p:cNvPr>
          <p:cNvPicPr>
            <a:picLocks noChangeAspect="1"/>
          </p:cNvPicPr>
          <p:nvPr/>
        </p:nvPicPr>
        <p:blipFill>
          <a:blip r:embed="rId2"/>
          <a:stretch>
            <a:fillRect/>
          </a:stretch>
        </p:blipFill>
        <p:spPr>
          <a:xfrm>
            <a:off x="5489258" y="2813328"/>
            <a:ext cx="3651885" cy="3651885"/>
          </a:xfrm>
          <a:prstGeom prst="rect">
            <a:avLst/>
          </a:prstGeom>
        </p:spPr>
      </p:pic>
      <p:sp>
        <p:nvSpPr>
          <p:cNvPr id="8" name="Shape 4"/>
          <p:cNvSpPr/>
          <p:nvPr/>
        </p:nvSpPr>
        <p:spPr>
          <a:xfrm>
            <a:off x="5274231" y="4355783"/>
            <a:ext cx="566976" cy="566976"/>
          </a:xfrm>
          <a:prstGeom prst="roundRect">
            <a:avLst>
              <a:gd name="adj" fmla="val 1611154"/>
            </a:avLst>
          </a:prstGeom>
          <a:solidFill>
            <a:srgbClr val="E1E1EA"/>
          </a:solidFill>
          <a:ln w="7620">
            <a:solidFill>
              <a:srgbClr val="C7C7D0"/>
            </a:solidFill>
            <a:prstDash val="solid"/>
          </a:ln>
        </p:spPr>
      </p:sp>
      <p:pic>
        <p:nvPicPr>
          <p:cNvPr id="9" name="Image 2" descr="preencoded.png">    </p:cNvPr>
          <p:cNvPicPr>
            <a:picLocks noChangeAspect="1"/>
          </p:cNvPicPr>
          <p:nvPr/>
        </p:nvPicPr>
        <p:blipFill>
          <a:blip r:embed="rId3"/>
          <a:stretch>
            <a:fillRect/>
          </a:stretch>
        </p:blipFill>
        <p:spPr>
          <a:xfrm>
            <a:off x="5430083" y="4479727"/>
            <a:ext cx="255151" cy="318968"/>
          </a:xfrm>
          <a:prstGeom prst="rect">
            <a:avLst/>
          </a:prstGeom>
        </p:spPr>
      </p:pic>
      <p:sp>
        <p:nvSpPr>
          <p:cNvPr id="10" name="Text 5"/>
          <p:cNvSpPr/>
          <p:nvPr/>
        </p:nvSpPr>
        <p:spPr>
          <a:xfrm>
            <a:off x="9481304" y="29423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Transaction Signing</a:t>
            </a:r>
            <a:endParaRPr lang="en-US" sz="2200" dirty="0"/>
          </a:p>
        </p:txBody>
      </p:sp>
      <p:sp>
        <p:nvSpPr>
          <p:cNvPr id="11" name="Text 6"/>
          <p:cNvSpPr/>
          <p:nvPr/>
        </p:nvSpPr>
        <p:spPr>
          <a:xfrm>
            <a:off x="9481304" y="3432810"/>
            <a:ext cx="4355306"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Use temporary keys and partial signatures to generate complete signatures, submit transactions to sui chain</a:t>
            </a:r>
            <a:endParaRPr lang="en-US" sz="1750" dirty="0"/>
          </a:p>
        </p:txBody>
      </p:sp>
      <p:pic>
        <p:nvPicPr>
          <p:cNvPr id="12" name="Image 3" descr="preencoded.png">    </p:cNvPr>
          <p:cNvPicPr>
            <a:picLocks noChangeAspect="1"/>
          </p:cNvPicPr>
          <p:nvPr/>
        </p:nvPicPr>
        <p:blipFill>
          <a:blip r:embed="rId4"/>
          <a:stretch>
            <a:fillRect/>
          </a:stretch>
        </p:blipFill>
        <p:spPr>
          <a:xfrm>
            <a:off x="5489258" y="2813328"/>
            <a:ext cx="3651885" cy="3651885"/>
          </a:xfrm>
          <a:prstGeom prst="rect">
            <a:avLst/>
          </a:prstGeom>
        </p:spPr>
      </p:pic>
      <p:sp>
        <p:nvSpPr>
          <p:cNvPr id="13" name="Shape 7"/>
          <p:cNvSpPr/>
          <p:nvPr/>
        </p:nvSpPr>
        <p:spPr>
          <a:xfrm>
            <a:off x="7910393" y="2833688"/>
            <a:ext cx="566976" cy="566976"/>
          </a:xfrm>
          <a:prstGeom prst="roundRect">
            <a:avLst>
              <a:gd name="adj" fmla="val 1611154"/>
            </a:avLst>
          </a:prstGeom>
          <a:solidFill>
            <a:srgbClr val="E1E1EA"/>
          </a:solidFill>
          <a:ln w="7620">
            <a:solidFill>
              <a:srgbClr val="C7C7D0"/>
            </a:solidFill>
            <a:prstDash val="solid"/>
          </a:ln>
        </p:spPr>
      </p:sp>
      <p:pic>
        <p:nvPicPr>
          <p:cNvPr id="14" name="Image 4" descr="preencoded.png">    </p:cNvPr>
          <p:cNvPicPr>
            <a:picLocks noChangeAspect="1"/>
          </p:cNvPicPr>
          <p:nvPr/>
        </p:nvPicPr>
        <p:blipFill>
          <a:blip r:embed="rId5"/>
          <a:stretch>
            <a:fillRect/>
          </a:stretch>
        </p:blipFill>
        <p:spPr>
          <a:xfrm>
            <a:off x="8066246" y="2957632"/>
            <a:ext cx="255151" cy="318968"/>
          </a:xfrm>
          <a:prstGeom prst="rect">
            <a:avLst/>
          </a:prstGeom>
        </p:spPr>
      </p:pic>
      <p:sp>
        <p:nvSpPr>
          <p:cNvPr id="15" name="Text 8"/>
          <p:cNvSpPr/>
          <p:nvPr/>
        </p:nvSpPr>
        <p:spPr>
          <a:xfrm>
            <a:off x="9481304" y="51198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Identity Verification</a:t>
            </a:r>
            <a:endParaRPr lang="en-US" sz="2200" dirty="0"/>
          </a:p>
        </p:txBody>
      </p:sp>
      <p:sp>
        <p:nvSpPr>
          <p:cNvPr id="16" name="Text 9"/>
          <p:cNvSpPr/>
          <p:nvPr/>
        </p:nvSpPr>
        <p:spPr>
          <a:xfrm>
            <a:off x="9481304" y="5610225"/>
            <a:ext cx="4355306"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Verify user permissions, confirm user identity matches operations</a:t>
            </a:r>
            <a:endParaRPr lang="en-US" sz="1750" dirty="0"/>
          </a:p>
        </p:txBody>
      </p:sp>
      <p:pic>
        <p:nvPicPr>
          <p:cNvPr id="17" name="Image 5" descr="preencoded.png">    </p:cNvPr>
          <p:cNvPicPr>
            <a:picLocks noChangeAspect="1"/>
          </p:cNvPicPr>
          <p:nvPr/>
        </p:nvPicPr>
        <p:blipFill>
          <a:blip r:embed="rId6"/>
          <a:stretch>
            <a:fillRect/>
          </a:stretch>
        </p:blipFill>
        <p:spPr>
          <a:xfrm>
            <a:off x="5489258" y="2813328"/>
            <a:ext cx="3651885" cy="3651885"/>
          </a:xfrm>
          <a:prstGeom prst="rect">
            <a:avLst/>
          </a:prstGeom>
        </p:spPr>
      </p:pic>
      <p:sp>
        <p:nvSpPr>
          <p:cNvPr id="18" name="Shape 10"/>
          <p:cNvSpPr/>
          <p:nvPr/>
        </p:nvSpPr>
        <p:spPr>
          <a:xfrm>
            <a:off x="7910393" y="5877758"/>
            <a:ext cx="566976" cy="566976"/>
          </a:xfrm>
          <a:prstGeom prst="roundRect">
            <a:avLst>
              <a:gd name="adj" fmla="val 1611154"/>
            </a:avLst>
          </a:prstGeom>
          <a:solidFill>
            <a:srgbClr val="E1E1EA"/>
          </a:solidFill>
          <a:ln w="7620">
            <a:solidFill>
              <a:srgbClr val="C7C7D0"/>
            </a:solidFill>
            <a:prstDash val="solid"/>
          </a:ln>
        </p:spPr>
      </p:sp>
      <p:pic>
        <p:nvPicPr>
          <p:cNvPr id="19" name="Image 6" descr="preencoded.png">    </p:cNvPr>
          <p:cNvPicPr>
            <a:picLocks noChangeAspect="1"/>
          </p:cNvPicPr>
          <p:nvPr/>
        </p:nvPicPr>
        <p:blipFill>
          <a:blip r:embed="rId7"/>
          <a:stretch>
            <a:fillRect/>
          </a:stretch>
        </p:blipFill>
        <p:spPr>
          <a:xfrm>
            <a:off x="8066246" y="6001703"/>
            <a:ext cx="255151" cy="3189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823728"/>
          </a:xfrm>
          <a:prstGeom prst="rect">
            <a:avLst/>
          </a:prstGeom>
        </p:spPr>
      </p:pic>
      <p:sp>
        <p:nvSpPr>
          <p:cNvPr id="3" name="Shape 0"/>
          <p:cNvSpPr/>
          <p:nvPr/>
        </p:nvSpPr>
        <p:spPr>
          <a:xfrm>
            <a:off x="0" y="0"/>
            <a:ext cx="14630400" cy="9823728"/>
          </a:xfrm>
          <a:prstGeom prst="rect">
            <a:avLst/>
          </a:prstGeom>
          <a:solidFill>
            <a:srgbClr val="FFFFFF">
              <a:alpha val="85000"/>
            </a:srgbClr>
          </a:solidFill>
          <a:ln/>
        </p:spPr>
      </p:sp>
      <p:sp>
        <p:nvSpPr>
          <p:cNvPr id="4" name="Text 1"/>
          <p:cNvSpPr/>
          <p:nvPr/>
        </p:nvSpPr>
        <p:spPr>
          <a:xfrm>
            <a:off x="481370" y="378262"/>
            <a:ext cx="5435679" cy="429816"/>
          </a:xfrm>
          <a:prstGeom prst="rect">
            <a:avLst/>
          </a:prstGeom>
          <a:noFill/>
          <a:ln/>
        </p:spPr>
        <p:txBody>
          <a:bodyPr wrap="none" lIns="0" tIns="0" rIns="0" bIns="0" rtlCol="0" anchor="t"/>
          <a:lstStyle/>
          <a:p>
            <a:pPr algn="l" indent="0" marL="0">
              <a:lnSpc>
                <a:spcPts val="3350"/>
              </a:lnSpc>
              <a:buNone/>
            </a:pPr>
            <a:r>
              <a:rPr lang="en-US" sz="2700" dirty="0">
                <a:solidFill>
                  <a:srgbClr val="1B1B27"/>
                </a:solidFill>
                <a:latin typeface="Raleway" pitchFamily="34" charset="0"/>
                <a:ea typeface="Raleway" pitchFamily="34" charset="-122"/>
                <a:cs typeface="Raleway" pitchFamily="34" charset="-120"/>
              </a:rPr>
              <a:t>Authentication System-User Login</a:t>
            </a:r>
            <a:endParaRPr lang="en-US" sz="2700" dirty="0"/>
          </a:p>
        </p:txBody>
      </p:sp>
      <p:pic>
        <p:nvPicPr>
          <p:cNvPr id="5" name="Image 1" descr="preencoded.png">    </p:cNvPr>
          <p:cNvPicPr>
            <a:picLocks noChangeAspect="1"/>
          </p:cNvPicPr>
          <p:nvPr/>
        </p:nvPicPr>
        <p:blipFill>
          <a:blip r:embed="rId2"/>
          <a:stretch>
            <a:fillRect/>
          </a:stretch>
        </p:blipFill>
        <p:spPr>
          <a:xfrm>
            <a:off x="481370" y="1014413"/>
            <a:ext cx="13667661" cy="6635591"/>
          </a:xfrm>
          <a:prstGeom prst="rect">
            <a:avLst/>
          </a:prstGeom>
        </p:spPr>
      </p:pic>
      <p:sp>
        <p:nvSpPr>
          <p:cNvPr id="6" name="Text 2"/>
          <p:cNvSpPr/>
          <p:nvPr/>
        </p:nvSpPr>
        <p:spPr>
          <a:xfrm>
            <a:off x="481370" y="7942183"/>
            <a:ext cx="1719382" cy="214908"/>
          </a:xfrm>
          <a:prstGeom prst="rect">
            <a:avLst/>
          </a:prstGeom>
          <a:noFill/>
          <a:ln/>
        </p:spPr>
        <p:txBody>
          <a:bodyPr wrap="none" lIns="0" tIns="0" rIns="0" bIns="0" rtlCol="0" anchor="t"/>
          <a:lstStyle/>
          <a:p>
            <a:pPr algn="l" indent="0" marL="0">
              <a:lnSpc>
                <a:spcPts val="1650"/>
              </a:lnSpc>
              <a:buNone/>
            </a:pPr>
            <a:r>
              <a:rPr lang="en-US" sz="1350" dirty="0">
                <a:solidFill>
                  <a:srgbClr val="1B1B27"/>
                </a:solidFill>
                <a:latin typeface="Raleway" pitchFamily="34" charset="0"/>
                <a:ea typeface="Raleway" pitchFamily="34" charset="-122"/>
                <a:cs typeface="Raleway" pitchFamily="34" charset="-120"/>
              </a:rPr>
              <a:t>Involved Modules</a:t>
            </a:r>
            <a:endParaRPr lang="en-US" sz="1350" dirty="0"/>
          </a:p>
        </p:txBody>
      </p:sp>
      <p:sp>
        <p:nvSpPr>
          <p:cNvPr id="7" name="Text 3"/>
          <p:cNvSpPr/>
          <p:nvPr/>
        </p:nvSpPr>
        <p:spPr>
          <a:xfrm>
            <a:off x="481370" y="8294608"/>
            <a:ext cx="6666071" cy="1835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Frontend Components: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/components/zklogin/</a:t>
            </a:r>
            <a:endParaRPr lang="en-US" sz="1050" dirty="0"/>
          </a:p>
        </p:txBody>
      </p:sp>
      <p:sp>
        <p:nvSpPr>
          <p:cNvPr id="8" name="Text 4"/>
          <p:cNvSpPr/>
          <p:nvPr/>
        </p:nvSpPr>
        <p:spPr>
          <a:xfrm>
            <a:off x="481370" y="8526304"/>
            <a:ext cx="6666071" cy="1835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State Management: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ZkLoginContext.tsx</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AuthContext.tsx</a:t>
            </a:r>
            <a:endParaRPr lang="en-US" sz="1050" dirty="0"/>
          </a:p>
        </p:txBody>
      </p:sp>
      <p:sp>
        <p:nvSpPr>
          <p:cNvPr id="9" name="Text 5"/>
          <p:cNvSpPr/>
          <p:nvPr/>
        </p:nvSpPr>
        <p:spPr>
          <a:xfrm>
            <a:off x="481370" y="8757999"/>
            <a:ext cx="6666071" cy="1835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Business Logic: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useZkLogin.ts</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useZkLoginParams.ts</a:t>
            </a:r>
            <a:endParaRPr lang="en-US" sz="1050" dirty="0"/>
          </a:p>
        </p:txBody>
      </p:sp>
      <p:sp>
        <p:nvSpPr>
          <p:cNvPr id="10" name="Text 6"/>
          <p:cNvSpPr/>
          <p:nvPr/>
        </p:nvSpPr>
        <p:spPr>
          <a:xfrm>
            <a:off x="481370" y="8989695"/>
            <a:ext cx="6666071" cy="1835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Service: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ZkLoginService.ts</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ZkLoginAuthService.ts</a:t>
            </a:r>
            <a:endParaRPr lang="en-US" sz="1050" dirty="0"/>
          </a:p>
        </p:txBody>
      </p:sp>
      <p:sp>
        <p:nvSpPr>
          <p:cNvPr id="11" name="Text 7"/>
          <p:cNvSpPr/>
          <p:nvPr/>
        </p:nvSpPr>
        <p:spPr>
          <a:xfrm>
            <a:off x="481370" y="9221391"/>
            <a:ext cx="6666071" cy="17597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External Dependencies: OAuth Provider, ZKP Proof Service</a:t>
            </a:r>
            <a:endParaRPr lang="en-US" sz="1050" dirty="0"/>
          </a:p>
        </p:txBody>
      </p:sp>
      <p:sp>
        <p:nvSpPr>
          <p:cNvPr id="12" name="Text 8"/>
          <p:cNvSpPr/>
          <p:nvPr/>
        </p:nvSpPr>
        <p:spPr>
          <a:xfrm>
            <a:off x="7490579" y="7942183"/>
            <a:ext cx="1719382" cy="214908"/>
          </a:xfrm>
          <a:prstGeom prst="rect">
            <a:avLst/>
          </a:prstGeom>
          <a:noFill/>
          <a:ln/>
        </p:spPr>
        <p:txBody>
          <a:bodyPr wrap="none" lIns="0" tIns="0" rIns="0" bIns="0" rtlCol="0" anchor="t"/>
          <a:lstStyle/>
          <a:p>
            <a:pPr algn="l" indent="0" marL="0">
              <a:lnSpc>
                <a:spcPts val="1650"/>
              </a:lnSpc>
              <a:buNone/>
            </a:pPr>
            <a:r>
              <a:rPr lang="en-US" sz="1350" dirty="0">
                <a:solidFill>
                  <a:srgbClr val="1B1B27"/>
                </a:solidFill>
                <a:latin typeface="Raleway" pitchFamily="34" charset="0"/>
                <a:ea typeface="Raleway" pitchFamily="34" charset="-122"/>
                <a:cs typeface="Raleway" pitchFamily="34" charset="-120"/>
              </a:rPr>
              <a:t>State Persistence</a:t>
            </a:r>
            <a:endParaRPr lang="en-US" sz="1350" dirty="0"/>
          </a:p>
        </p:txBody>
      </p:sp>
      <p:sp>
        <p:nvSpPr>
          <p:cNvPr id="13" name="Text 9"/>
          <p:cNvSpPr/>
          <p:nvPr/>
        </p:nvSpPr>
        <p:spPr>
          <a:xfrm>
            <a:off x="7490579" y="8294608"/>
            <a:ext cx="6666071" cy="1835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JWT Token: Stored in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localStorage</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with expiration time</a:t>
            </a:r>
            <a:endParaRPr lang="en-US" sz="1050" dirty="0"/>
          </a:p>
        </p:txBody>
      </p:sp>
      <p:sp>
        <p:nvSpPr>
          <p:cNvPr id="14" name="Text 10"/>
          <p:cNvSpPr/>
          <p:nvPr/>
        </p:nvSpPr>
        <p:spPr>
          <a:xfrm>
            <a:off x="7490579" y="8526304"/>
            <a:ext cx="6666071" cy="1835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User Salt Value: Stored in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localStorage</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or database</a:t>
            </a:r>
            <a:endParaRPr lang="en-US" sz="1050" dirty="0"/>
          </a:p>
        </p:txBody>
      </p:sp>
      <p:sp>
        <p:nvSpPr>
          <p:cNvPr id="15" name="Text 11"/>
          <p:cNvSpPr/>
          <p:nvPr/>
        </p:nvSpPr>
        <p:spPr>
          <a:xfrm>
            <a:off x="7490579" y="8757999"/>
            <a:ext cx="6666071" cy="1835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Temporary Key: Stored in session storage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sessionStorage</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automatically cleared when session ends</a:t>
            </a:r>
            <a:endParaRPr lang="en-US" sz="1050" dirty="0"/>
          </a:p>
        </p:txBody>
      </p:sp>
      <p:sp>
        <p:nvSpPr>
          <p:cNvPr id="16" name="Text 12"/>
          <p:cNvSpPr/>
          <p:nvPr/>
        </p:nvSpPr>
        <p:spPr>
          <a:xfrm>
            <a:off x="7490579" y="8989695"/>
            <a:ext cx="6666071" cy="1835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Authentication State: Saved in memory via </a:t>
            </a:r>
            <a:pPr algn="l" indent="0" marL="0">
              <a:lnSpc>
                <a:spcPts val="1700"/>
              </a:lnSpc>
              <a:buNone/>
            </a:pPr>
            <a:r>
              <a:rPr lang="en-US" sz="1050" dirty="0">
                <a:solidFill>
                  <a:srgbClr val="3C3939"/>
                </a:solidFill>
                <a:highlight>
                  <a:srgbClr val="E1E1EA"/>
                </a:highlight>
                <a:latin typeface="Consolas" pitchFamily="34" charset="0"/>
                <a:ea typeface="Consolas" pitchFamily="34" charset="-122"/>
                <a:cs typeface="Consolas" pitchFamily="34" charset="-120"/>
              </a:rPr>
              <a:t>ZkLoginContext</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restored from storage service after page refresh</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032563"/>
          </a:xfrm>
          <a:prstGeom prst="rect">
            <a:avLst/>
          </a:prstGeom>
        </p:spPr>
      </p:pic>
      <p:sp>
        <p:nvSpPr>
          <p:cNvPr id="3" name="Shape 0"/>
          <p:cNvSpPr/>
          <p:nvPr/>
        </p:nvSpPr>
        <p:spPr>
          <a:xfrm>
            <a:off x="0" y="0"/>
            <a:ext cx="14630400" cy="10032563"/>
          </a:xfrm>
          <a:prstGeom prst="rect">
            <a:avLst/>
          </a:prstGeom>
          <a:solidFill>
            <a:srgbClr val="FFFFFF">
              <a:alpha val="85000"/>
            </a:srgbClr>
          </a:solidFill>
          <a:ln/>
        </p:spPr>
      </p:sp>
      <p:sp>
        <p:nvSpPr>
          <p:cNvPr id="4" name="Text 1"/>
          <p:cNvSpPr/>
          <p:nvPr/>
        </p:nvSpPr>
        <p:spPr>
          <a:xfrm>
            <a:off x="438150" y="344210"/>
            <a:ext cx="6185416" cy="391239"/>
          </a:xfrm>
          <a:prstGeom prst="rect">
            <a:avLst/>
          </a:prstGeom>
          <a:noFill/>
          <a:ln/>
        </p:spPr>
        <p:txBody>
          <a:bodyPr wrap="none" lIns="0" tIns="0" rIns="0" bIns="0" rtlCol="0" anchor="t"/>
          <a:lstStyle/>
          <a:p>
            <a:pPr algn="l" indent="0" marL="0">
              <a:lnSpc>
                <a:spcPts val="3050"/>
              </a:lnSpc>
              <a:buNone/>
            </a:pPr>
            <a:r>
              <a:rPr lang="en-US" sz="2450" dirty="0">
                <a:solidFill>
                  <a:srgbClr val="1B1B27"/>
                </a:solidFill>
                <a:latin typeface="Raleway" pitchFamily="34" charset="0"/>
                <a:ea typeface="Raleway" pitchFamily="34" charset="-122"/>
                <a:cs typeface="Raleway" pitchFamily="34" charset="-120"/>
              </a:rPr>
              <a:t>Authentication System-Transaction Signing</a:t>
            </a:r>
            <a:endParaRPr lang="en-US" sz="2450" dirty="0"/>
          </a:p>
        </p:txBody>
      </p:sp>
      <p:pic>
        <p:nvPicPr>
          <p:cNvPr id="5" name="Image 1" descr="preencoded.png">    </p:cNvPr>
          <p:cNvPicPr>
            <a:picLocks noChangeAspect="1"/>
          </p:cNvPicPr>
          <p:nvPr/>
        </p:nvPicPr>
        <p:blipFill>
          <a:blip r:embed="rId2"/>
          <a:stretch>
            <a:fillRect/>
          </a:stretch>
        </p:blipFill>
        <p:spPr>
          <a:xfrm>
            <a:off x="438150" y="923211"/>
            <a:ext cx="12808744" cy="7362825"/>
          </a:xfrm>
          <a:prstGeom prst="rect">
            <a:avLst/>
          </a:prstGeom>
        </p:spPr>
      </p:pic>
      <p:sp>
        <p:nvSpPr>
          <p:cNvPr id="6" name="Text 2"/>
          <p:cNvSpPr/>
          <p:nvPr/>
        </p:nvSpPr>
        <p:spPr>
          <a:xfrm>
            <a:off x="438150" y="8551902"/>
            <a:ext cx="1564838" cy="195501"/>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aleway" pitchFamily="34" charset="0"/>
                <a:ea typeface="Raleway" pitchFamily="34" charset="-122"/>
                <a:cs typeface="Raleway" pitchFamily="34" charset="-120"/>
              </a:rPr>
              <a:t>Involved Modules</a:t>
            </a:r>
            <a:endParaRPr lang="en-US" sz="1200" dirty="0"/>
          </a:p>
        </p:txBody>
      </p:sp>
      <p:sp>
        <p:nvSpPr>
          <p:cNvPr id="7" name="Text 3"/>
          <p:cNvSpPr/>
          <p:nvPr/>
        </p:nvSpPr>
        <p:spPr>
          <a:xfrm>
            <a:off x="438150" y="8872538"/>
            <a:ext cx="6724412" cy="16013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Business Components: Subscription/Lottery/Deposit components</a:t>
            </a:r>
            <a:endParaRPr lang="en-US" sz="950" dirty="0"/>
          </a:p>
        </p:txBody>
      </p:sp>
      <p:sp>
        <p:nvSpPr>
          <p:cNvPr id="8" name="Text 4"/>
          <p:cNvSpPr/>
          <p:nvPr/>
        </p:nvSpPr>
        <p:spPr>
          <a:xfrm>
            <a:off x="438150" y="9076492"/>
            <a:ext cx="6724412" cy="16013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Business Logic: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useZkLoginTransactions.ts</a:t>
            </a:r>
            <a:endParaRPr lang="en-US" sz="950" dirty="0"/>
          </a:p>
        </p:txBody>
      </p:sp>
      <p:sp>
        <p:nvSpPr>
          <p:cNvPr id="9" name="Text 5"/>
          <p:cNvSpPr/>
          <p:nvPr/>
        </p:nvSpPr>
        <p:spPr>
          <a:xfrm>
            <a:off x="438150" y="9280446"/>
            <a:ext cx="6724412" cy="16013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Service: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ZkLoginService.ts</a:t>
            </a:r>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SuiService.ts</a:t>
            </a:r>
            <a:endParaRPr lang="en-US" sz="950" dirty="0"/>
          </a:p>
        </p:txBody>
      </p:sp>
      <p:sp>
        <p:nvSpPr>
          <p:cNvPr id="10" name="Text 6"/>
          <p:cNvSpPr/>
          <p:nvPr/>
        </p:nvSpPr>
        <p:spPr>
          <a:xfrm>
            <a:off x="438150" y="9484400"/>
            <a:ext cx="6724412" cy="16013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Blockchain Contracts: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authentication.move</a:t>
            </a:r>
            <a:endParaRPr lang="en-US" sz="950" dirty="0"/>
          </a:p>
        </p:txBody>
      </p:sp>
      <p:sp>
        <p:nvSpPr>
          <p:cNvPr id="11" name="Text 7"/>
          <p:cNvSpPr/>
          <p:nvPr/>
        </p:nvSpPr>
        <p:spPr>
          <a:xfrm>
            <a:off x="7475458" y="8551902"/>
            <a:ext cx="1564838" cy="195501"/>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aleway" pitchFamily="34" charset="0"/>
                <a:ea typeface="Raleway" pitchFamily="34" charset="-122"/>
                <a:cs typeface="Raleway" pitchFamily="34" charset="-120"/>
              </a:rPr>
              <a:t>State Persistence</a:t>
            </a:r>
            <a:endParaRPr lang="en-US" sz="1200" dirty="0"/>
          </a:p>
        </p:txBody>
      </p:sp>
      <p:sp>
        <p:nvSpPr>
          <p:cNvPr id="12" name="Text 8"/>
          <p:cNvSpPr/>
          <p:nvPr/>
        </p:nvSpPr>
        <p:spPr>
          <a:xfrm>
            <a:off x="7475458" y="8872538"/>
            <a:ext cx="6724412" cy="16013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Temporary Key: Temporarily stored in session storage</a:t>
            </a:r>
            <a:endParaRPr lang="en-US" sz="950" dirty="0"/>
          </a:p>
        </p:txBody>
      </p:sp>
      <p:sp>
        <p:nvSpPr>
          <p:cNvPr id="13" name="Text 9"/>
          <p:cNvSpPr/>
          <p:nvPr/>
        </p:nvSpPr>
        <p:spPr>
          <a:xfrm>
            <a:off x="7475458" y="9076492"/>
            <a:ext cx="6724412" cy="16013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Transaction Data: Temporarily stored in memory</a:t>
            </a:r>
            <a:endParaRPr lang="en-US" sz="950" dirty="0"/>
          </a:p>
        </p:txBody>
      </p:sp>
      <p:sp>
        <p:nvSpPr>
          <p:cNvPr id="14" name="Text 10"/>
          <p:cNvSpPr/>
          <p:nvPr/>
        </p:nvSpPr>
        <p:spPr>
          <a:xfrm>
            <a:off x="7475458" y="9280446"/>
            <a:ext cx="6724412" cy="16013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Transaction Result: Saved on the blockchain, may also be cached in the frontend</a:t>
            </a:r>
            <a:endParaRPr lang="en-US" sz="950" dirty="0"/>
          </a:p>
        </p:txBody>
      </p:sp>
      <p:sp>
        <p:nvSpPr>
          <p:cNvPr id="15" name="Text 11"/>
          <p:cNvSpPr/>
          <p:nvPr/>
        </p:nvSpPr>
        <p:spPr>
          <a:xfrm>
            <a:off x="7475458" y="9484400"/>
            <a:ext cx="6724412" cy="16013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C3939"/>
                </a:solidFill>
                <a:latin typeface="Roboto" pitchFamily="34" charset="0"/>
                <a:ea typeface="Roboto" pitchFamily="34" charset="-122"/>
                <a:cs typeface="Roboto" pitchFamily="34" charset="-120"/>
              </a:rPr>
              <a:t>Transaction State: Briefly saved in memory via </a:t>
            </a:r>
            <a:pPr algn="l" indent="0" marL="0">
              <a:lnSpc>
                <a:spcPts val="1550"/>
              </a:lnSpc>
              <a:buNone/>
            </a:pPr>
            <a:r>
              <a:rPr lang="en-US" sz="950" dirty="0">
                <a:solidFill>
                  <a:srgbClr val="3C3939"/>
                </a:solidFill>
                <a:highlight>
                  <a:srgbClr val="E1E1EA"/>
                </a:highlight>
                <a:latin typeface="Consolas" pitchFamily="34" charset="0"/>
                <a:ea typeface="Consolas" pitchFamily="34" charset="-122"/>
                <a:cs typeface="Consolas" pitchFamily="34" charset="-120"/>
              </a:rPr>
              <a:t>ZkLoginContext</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4958"/>
          </a:xfrm>
          <a:prstGeom prst="rect">
            <a:avLst/>
          </a:prstGeom>
        </p:spPr>
      </p:pic>
      <p:sp>
        <p:nvSpPr>
          <p:cNvPr id="3" name="Shape 0"/>
          <p:cNvSpPr/>
          <p:nvPr/>
        </p:nvSpPr>
        <p:spPr>
          <a:xfrm>
            <a:off x="0" y="0"/>
            <a:ext cx="14630400" cy="8234958"/>
          </a:xfrm>
          <a:prstGeom prst="rect">
            <a:avLst/>
          </a:prstGeom>
          <a:solidFill>
            <a:srgbClr val="FFFFFF">
              <a:alpha val="85000"/>
            </a:srgbClr>
          </a:solidFill>
          <a:ln/>
        </p:spPr>
      </p:sp>
      <p:sp>
        <p:nvSpPr>
          <p:cNvPr id="4" name="Text 1"/>
          <p:cNvSpPr/>
          <p:nvPr/>
        </p:nvSpPr>
        <p:spPr>
          <a:xfrm>
            <a:off x="579477" y="455295"/>
            <a:ext cx="8118396" cy="517446"/>
          </a:xfrm>
          <a:prstGeom prst="rect">
            <a:avLst/>
          </a:prstGeom>
          <a:noFill/>
          <a:ln/>
        </p:spPr>
        <p:txBody>
          <a:bodyPr wrap="none" lIns="0" tIns="0" rIns="0" bIns="0" rtlCol="0" anchor="t"/>
          <a:lstStyle/>
          <a:p>
            <a:pPr algn="l" indent="0" marL="0">
              <a:lnSpc>
                <a:spcPts val="4050"/>
              </a:lnSpc>
              <a:buNone/>
            </a:pPr>
            <a:r>
              <a:rPr lang="en-US" sz="3250" dirty="0">
                <a:solidFill>
                  <a:srgbClr val="1B1B27"/>
                </a:solidFill>
                <a:latin typeface="Raleway" pitchFamily="34" charset="0"/>
                <a:ea typeface="Raleway" pitchFamily="34" charset="-122"/>
                <a:cs typeface="Raleway" pitchFamily="34" charset="-120"/>
              </a:rPr>
              <a:t>Authentication System-Identity Verification</a:t>
            </a:r>
            <a:endParaRPr lang="en-US" sz="3250" dirty="0"/>
          </a:p>
        </p:txBody>
      </p:sp>
      <p:pic>
        <p:nvPicPr>
          <p:cNvPr id="5" name="Image 1" descr="preencoded.png">    </p:cNvPr>
          <p:cNvPicPr>
            <a:picLocks noChangeAspect="1"/>
          </p:cNvPicPr>
          <p:nvPr/>
        </p:nvPicPr>
        <p:blipFill>
          <a:blip r:embed="rId2"/>
          <a:stretch>
            <a:fillRect/>
          </a:stretch>
        </p:blipFill>
        <p:spPr>
          <a:xfrm>
            <a:off x="579477" y="1220986"/>
            <a:ext cx="6749415" cy="4681299"/>
          </a:xfrm>
          <a:prstGeom prst="rect">
            <a:avLst/>
          </a:prstGeom>
        </p:spPr>
      </p:pic>
      <p:sp>
        <p:nvSpPr>
          <p:cNvPr id="6" name="Text 2"/>
          <p:cNvSpPr/>
          <p:nvPr/>
        </p:nvSpPr>
        <p:spPr>
          <a:xfrm>
            <a:off x="579477" y="6253996"/>
            <a:ext cx="2069544" cy="258604"/>
          </a:xfrm>
          <a:prstGeom prst="rect">
            <a:avLst/>
          </a:prstGeom>
          <a:noFill/>
          <a:ln/>
        </p:spPr>
        <p:txBody>
          <a:bodyPr wrap="none" lIns="0" tIns="0" rIns="0" bIns="0" rtlCol="0" anchor="t"/>
          <a:lstStyle/>
          <a:p>
            <a:pPr algn="l" indent="0" marL="0">
              <a:lnSpc>
                <a:spcPts val="2000"/>
              </a:lnSpc>
              <a:buNone/>
            </a:pPr>
            <a:r>
              <a:rPr lang="en-US" sz="1600" dirty="0">
                <a:solidFill>
                  <a:srgbClr val="1B1B27"/>
                </a:solidFill>
                <a:latin typeface="Raleway" pitchFamily="34" charset="0"/>
                <a:ea typeface="Raleway" pitchFamily="34" charset="-122"/>
                <a:cs typeface="Raleway" pitchFamily="34" charset="-120"/>
              </a:rPr>
              <a:t>Involved Modules</a:t>
            </a:r>
            <a:endParaRPr lang="en-US" sz="1600" dirty="0"/>
          </a:p>
        </p:txBody>
      </p:sp>
      <p:sp>
        <p:nvSpPr>
          <p:cNvPr id="7" name="Text 3"/>
          <p:cNvSpPr/>
          <p:nvPr/>
        </p:nvSpPr>
        <p:spPr>
          <a:xfrm>
            <a:off x="579477" y="6678097"/>
            <a:ext cx="6533793" cy="21181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C3939"/>
                </a:solidFill>
                <a:latin typeface="Roboto" pitchFamily="34" charset="0"/>
                <a:ea typeface="Roboto" pitchFamily="34" charset="-122"/>
                <a:cs typeface="Roboto" pitchFamily="34" charset="-120"/>
              </a:rPr>
              <a:t>Application Components: Any component requiring permission verification</a:t>
            </a:r>
            <a:endParaRPr lang="en-US" sz="1300" dirty="0"/>
          </a:p>
        </p:txBody>
      </p:sp>
      <p:sp>
        <p:nvSpPr>
          <p:cNvPr id="8" name="Text 4"/>
          <p:cNvSpPr/>
          <p:nvPr/>
        </p:nvSpPr>
        <p:spPr>
          <a:xfrm>
            <a:off x="579477" y="6947773"/>
            <a:ext cx="6533793" cy="21943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C3939"/>
                </a:solidFill>
                <a:latin typeface="Roboto" pitchFamily="34" charset="0"/>
                <a:ea typeface="Roboto" pitchFamily="34" charset="-122"/>
                <a:cs typeface="Roboto" pitchFamily="34" charset="-120"/>
              </a:rPr>
              <a:t>State Management: </a:t>
            </a:r>
            <a:pPr algn="l" indent="0" marL="0">
              <a:lnSpc>
                <a:spcPts val="2050"/>
              </a:lnSpc>
              <a:buNone/>
            </a:pPr>
            <a:r>
              <a:rPr lang="en-US" sz="1300" dirty="0">
                <a:solidFill>
                  <a:srgbClr val="3C3939"/>
                </a:solidFill>
                <a:highlight>
                  <a:srgbClr val="E1E1EA"/>
                </a:highlight>
                <a:latin typeface="Consolas" pitchFamily="34" charset="0"/>
                <a:ea typeface="Consolas" pitchFamily="34" charset="-122"/>
                <a:cs typeface="Consolas" pitchFamily="34" charset="-120"/>
              </a:rPr>
              <a:t>AuthContext.tsx</a:t>
            </a:r>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 </a:t>
            </a:r>
            <a:pPr algn="l" indent="0" marL="0">
              <a:lnSpc>
                <a:spcPts val="2050"/>
              </a:lnSpc>
              <a:buNone/>
            </a:pPr>
            <a:r>
              <a:rPr lang="en-US" sz="1300" dirty="0">
                <a:solidFill>
                  <a:srgbClr val="3C3939"/>
                </a:solidFill>
                <a:highlight>
                  <a:srgbClr val="E1E1EA"/>
                </a:highlight>
                <a:latin typeface="Consolas" pitchFamily="34" charset="0"/>
                <a:ea typeface="Consolas" pitchFamily="34" charset="-122"/>
                <a:cs typeface="Consolas" pitchFamily="34" charset="-120"/>
              </a:rPr>
              <a:t>ZkLoginContext.tsx</a:t>
            </a:r>
            <a:endParaRPr lang="en-US" sz="1300" dirty="0"/>
          </a:p>
        </p:txBody>
      </p:sp>
      <p:sp>
        <p:nvSpPr>
          <p:cNvPr id="9" name="Text 5"/>
          <p:cNvSpPr/>
          <p:nvPr/>
        </p:nvSpPr>
        <p:spPr>
          <a:xfrm>
            <a:off x="579477" y="7225070"/>
            <a:ext cx="6533793" cy="21943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C3939"/>
                </a:solidFill>
                <a:latin typeface="Roboto" pitchFamily="34" charset="0"/>
                <a:ea typeface="Roboto" pitchFamily="34" charset="-122"/>
                <a:cs typeface="Roboto" pitchFamily="34" charset="-120"/>
              </a:rPr>
              <a:t>Service: </a:t>
            </a:r>
            <a:pPr algn="l" indent="0" marL="0">
              <a:lnSpc>
                <a:spcPts val="2050"/>
              </a:lnSpc>
              <a:buNone/>
            </a:pPr>
            <a:r>
              <a:rPr lang="en-US" sz="1300" dirty="0">
                <a:solidFill>
                  <a:srgbClr val="3C3939"/>
                </a:solidFill>
                <a:highlight>
                  <a:srgbClr val="E1E1EA"/>
                </a:highlight>
                <a:latin typeface="Consolas" pitchFamily="34" charset="0"/>
                <a:ea typeface="Consolas" pitchFamily="34" charset="-122"/>
                <a:cs typeface="Consolas" pitchFamily="34" charset="-120"/>
              </a:rPr>
              <a:t>ZkLoginAuthService.ts</a:t>
            </a:r>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 </a:t>
            </a:r>
            <a:pPr algn="l" indent="0" marL="0">
              <a:lnSpc>
                <a:spcPts val="2050"/>
              </a:lnSpc>
              <a:buNone/>
            </a:pPr>
            <a:r>
              <a:rPr lang="en-US" sz="1300" dirty="0">
                <a:solidFill>
                  <a:srgbClr val="3C3939"/>
                </a:solidFill>
                <a:highlight>
                  <a:srgbClr val="E1E1EA"/>
                </a:highlight>
                <a:latin typeface="Consolas" pitchFamily="34" charset="0"/>
                <a:ea typeface="Consolas" pitchFamily="34" charset="-122"/>
                <a:cs typeface="Consolas" pitchFamily="34" charset="-120"/>
              </a:rPr>
              <a:t>StorageService.ts</a:t>
            </a:r>
            <a:endParaRPr lang="en-US" sz="1300" dirty="0"/>
          </a:p>
        </p:txBody>
      </p:sp>
      <p:sp>
        <p:nvSpPr>
          <p:cNvPr id="10" name="Text 6"/>
          <p:cNvSpPr/>
          <p:nvPr/>
        </p:nvSpPr>
        <p:spPr>
          <a:xfrm>
            <a:off x="7524750" y="6253996"/>
            <a:ext cx="2069544" cy="258604"/>
          </a:xfrm>
          <a:prstGeom prst="rect">
            <a:avLst/>
          </a:prstGeom>
          <a:noFill/>
          <a:ln/>
        </p:spPr>
        <p:txBody>
          <a:bodyPr wrap="none" lIns="0" tIns="0" rIns="0" bIns="0" rtlCol="0" anchor="t"/>
          <a:lstStyle/>
          <a:p>
            <a:pPr algn="l" indent="0" marL="0">
              <a:lnSpc>
                <a:spcPts val="2000"/>
              </a:lnSpc>
              <a:buNone/>
            </a:pPr>
            <a:r>
              <a:rPr lang="en-US" sz="1600" dirty="0">
                <a:solidFill>
                  <a:srgbClr val="1B1B27"/>
                </a:solidFill>
                <a:latin typeface="Raleway" pitchFamily="34" charset="0"/>
                <a:ea typeface="Raleway" pitchFamily="34" charset="-122"/>
                <a:cs typeface="Raleway" pitchFamily="34" charset="-120"/>
              </a:rPr>
              <a:t>State Persistence</a:t>
            </a:r>
            <a:endParaRPr lang="en-US" sz="1600" dirty="0"/>
          </a:p>
        </p:txBody>
      </p:sp>
      <p:sp>
        <p:nvSpPr>
          <p:cNvPr id="11" name="Text 7"/>
          <p:cNvSpPr/>
          <p:nvPr/>
        </p:nvSpPr>
        <p:spPr>
          <a:xfrm>
            <a:off x="7524750" y="6678097"/>
            <a:ext cx="6533793" cy="21943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C3939"/>
                </a:solidFill>
                <a:latin typeface="Roboto" pitchFamily="34" charset="0"/>
                <a:ea typeface="Roboto" pitchFamily="34" charset="-122"/>
                <a:cs typeface="Roboto" pitchFamily="34" charset="-120"/>
              </a:rPr>
              <a:t>Authentication State: Saved in memory via </a:t>
            </a:r>
            <a:pPr algn="l" indent="0" marL="0">
              <a:lnSpc>
                <a:spcPts val="2050"/>
              </a:lnSpc>
              <a:buNone/>
            </a:pPr>
            <a:r>
              <a:rPr lang="en-US" sz="1300" dirty="0">
                <a:solidFill>
                  <a:srgbClr val="3C3939"/>
                </a:solidFill>
                <a:highlight>
                  <a:srgbClr val="E1E1EA"/>
                </a:highlight>
                <a:latin typeface="Consolas" pitchFamily="34" charset="0"/>
                <a:ea typeface="Consolas" pitchFamily="34" charset="-122"/>
                <a:cs typeface="Consolas" pitchFamily="34" charset="-120"/>
              </a:rPr>
              <a:t>ZkLoginContext</a:t>
            </a:r>
            <a:endParaRPr lang="en-US" sz="1300" dirty="0"/>
          </a:p>
        </p:txBody>
      </p:sp>
      <p:sp>
        <p:nvSpPr>
          <p:cNvPr id="12" name="Text 8"/>
          <p:cNvSpPr/>
          <p:nvPr/>
        </p:nvSpPr>
        <p:spPr>
          <a:xfrm>
            <a:off x="7524750" y="6955393"/>
            <a:ext cx="6533793" cy="21943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C3939"/>
                </a:solidFill>
                <a:latin typeface="Roboto" pitchFamily="34" charset="0"/>
                <a:ea typeface="Roboto" pitchFamily="34" charset="-122"/>
                <a:cs typeface="Roboto" pitchFamily="34" charset="-120"/>
              </a:rPr>
              <a:t>Session Data: Stored in </a:t>
            </a:r>
            <a:pPr algn="l" indent="0" marL="0">
              <a:lnSpc>
                <a:spcPts val="2050"/>
              </a:lnSpc>
              <a:buNone/>
            </a:pPr>
            <a:r>
              <a:rPr lang="en-US" sz="1300" dirty="0">
                <a:solidFill>
                  <a:srgbClr val="3C3939"/>
                </a:solidFill>
                <a:highlight>
                  <a:srgbClr val="E1E1EA"/>
                </a:highlight>
                <a:latin typeface="Consolas" pitchFamily="34" charset="0"/>
                <a:ea typeface="Consolas" pitchFamily="34" charset="-122"/>
                <a:cs typeface="Consolas" pitchFamily="34" charset="-120"/>
              </a:rPr>
              <a:t>localStorage</a:t>
            </a:r>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 with expiration time</a:t>
            </a:r>
            <a:endParaRPr lang="en-US" sz="1300" dirty="0"/>
          </a:p>
        </p:txBody>
      </p:sp>
      <p:sp>
        <p:nvSpPr>
          <p:cNvPr id="13" name="Text 9"/>
          <p:cNvSpPr/>
          <p:nvPr/>
        </p:nvSpPr>
        <p:spPr>
          <a:xfrm>
            <a:off x="7524750" y="7232690"/>
            <a:ext cx="6533793" cy="21943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C3939"/>
                </a:solidFill>
                <a:latin typeface="Roboto" pitchFamily="34" charset="0"/>
                <a:ea typeface="Roboto" pitchFamily="34" charset="-122"/>
                <a:cs typeface="Roboto" pitchFamily="34" charset="-120"/>
              </a:rPr>
              <a:t>Permission Information: Briefly saved in memory via </a:t>
            </a:r>
            <a:pPr algn="l" indent="0" marL="0">
              <a:lnSpc>
                <a:spcPts val="2050"/>
              </a:lnSpc>
              <a:buNone/>
            </a:pPr>
            <a:r>
              <a:rPr lang="en-US" sz="1300" dirty="0">
                <a:solidFill>
                  <a:srgbClr val="3C3939"/>
                </a:solidFill>
                <a:highlight>
                  <a:srgbClr val="E1E1EA"/>
                </a:highlight>
                <a:latin typeface="Consolas" pitchFamily="34" charset="0"/>
                <a:ea typeface="Consolas" pitchFamily="34" charset="-122"/>
                <a:cs typeface="Consolas" pitchFamily="34" charset="-120"/>
              </a:rPr>
              <a:t>AuthContext</a:t>
            </a:r>
            <a:endParaRPr lang="en-US" sz="1300" dirty="0"/>
          </a:p>
        </p:txBody>
      </p:sp>
      <p:sp>
        <p:nvSpPr>
          <p:cNvPr id="14" name="Text 10"/>
          <p:cNvSpPr/>
          <p:nvPr/>
        </p:nvSpPr>
        <p:spPr>
          <a:xfrm>
            <a:off x="7524750" y="7509986"/>
            <a:ext cx="6533793" cy="21181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C3939"/>
                </a:solidFill>
                <a:latin typeface="Roboto" pitchFamily="34" charset="0"/>
                <a:ea typeface="Roboto" pitchFamily="34" charset="-122"/>
                <a:cs typeface="Roboto" pitchFamily="34" charset="-120"/>
              </a:rPr>
              <a:t>Verification Result: Not persisted, verified again when needed</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76438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Deposit System</a:t>
            </a:r>
            <a:endParaRPr lang="en-US" sz="4450" dirty="0"/>
          </a:p>
        </p:txBody>
      </p:sp>
      <p:sp>
        <p:nvSpPr>
          <p:cNvPr id="5" name="Text 2"/>
          <p:cNvSpPr/>
          <p:nvPr/>
        </p:nvSpPr>
        <p:spPr>
          <a:xfrm>
            <a:off x="2200394" y="384964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3C3939"/>
                </a:solidFill>
                <a:latin typeface="Raleway" pitchFamily="34" charset="0"/>
                <a:ea typeface="Raleway" pitchFamily="34" charset="-122"/>
                <a:cs typeface="Raleway" pitchFamily="34" charset="-120"/>
              </a:rPr>
              <a:t>User Deposit</a:t>
            </a:r>
            <a:endParaRPr lang="en-US" sz="2200" dirty="0"/>
          </a:p>
        </p:txBody>
      </p:sp>
      <p:sp>
        <p:nvSpPr>
          <p:cNvPr id="6" name="Text 3"/>
          <p:cNvSpPr/>
          <p:nvPr/>
        </p:nvSpPr>
        <p:spPr>
          <a:xfrm>
            <a:off x="793790" y="4340066"/>
            <a:ext cx="4241840" cy="1088708"/>
          </a:xfrm>
          <a:prstGeom prst="rect">
            <a:avLst/>
          </a:prstGeom>
          <a:noFill/>
          <a:ln/>
        </p:spPr>
        <p:txBody>
          <a:bodyPr wrap="square" lIns="0" tIns="0" rIns="0" bIns="0" rtlCol="0" anchor="t"/>
          <a:lstStyle/>
          <a:p>
            <a:pPr algn="r" indent="0" marL="0">
              <a:lnSpc>
                <a:spcPts val="2850"/>
              </a:lnSpc>
              <a:buNone/>
            </a:pPr>
            <a:r>
              <a:rPr lang="en-US" sz="1750" dirty="0">
                <a:solidFill>
                  <a:srgbClr val="3C3939"/>
                </a:solidFill>
                <a:latin typeface="Roboto" pitchFamily="34" charset="0"/>
                <a:ea typeface="Roboto" pitchFamily="34" charset="-122"/>
                <a:cs typeface="Roboto" pitchFamily="34" charset="-120"/>
              </a:rPr>
              <a:t>Serves as funding entry point, supporting financial needs of other business modules</a:t>
            </a:r>
            <a:endParaRPr lang="en-US" sz="1750" dirty="0"/>
          </a:p>
        </p:txBody>
      </p:sp>
      <p:pic>
        <p:nvPicPr>
          <p:cNvPr id="7" name="Image 1" descr="preencoded.png">    </p:cNvPr>
          <p:cNvPicPr>
            <a:picLocks noChangeAspect="1"/>
          </p:cNvPicPr>
          <p:nvPr/>
        </p:nvPicPr>
        <p:blipFill>
          <a:blip r:embed="rId2"/>
          <a:stretch>
            <a:fillRect/>
          </a:stretch>
        </p:blipFill>
        <p:spPr>
          <a:xfrm>
            <a:off x="5489258" y="2813328"/>
            <a:ext cx="3651885" cy="3651885"/>
          </a:xfrm>
          <a:prstGeom prst="rect">
            <a:avLst/>
          </a:prstGeom>
        </p:spPr>
      </p:pic>
      <p:sp>
        <p:nvSpPr>
          <p:cNvPr id="8" name="Shape 4"/>
          <p:cNvSpPr/>
          <p:nvPr/>
        </p:nvSpPr>
        <p:spPr>
          <a:xfrm>
            <a:off x="5274231" y="4355783"/>
            <a:ext cx="566976" cy="566976"/>
          </a:xfrm>
          <a:prstGeom prst="roundRect">
            <a:avLst>
              <a:gd name="adj" fmla="val 1611154"/>
            </a:avLst>
          </a:prstGeom>
          <a:solidFill>
            <a:srgbClr val="E1E1EA"/>
          </a:solidFill>
          <a:ln w="7620">
            <a:solidFill>
              <a:srgbClr val="C7C7D0"/>
            </a:solidFill>
            <a:prstDash val="solid"/>
          </a:ln>
        </p:spPr>
      </p:sp>
      <p:pic>
        <p:nvPicPr>
          <p:cNvPr id="9" name="Image 2" descr="preencoded.png">    </p:cNvPr>
          <p:cNvPicPr>
            <a:picLocks noChangeAspect="1"/>
          </p:cNvPicPr>
          <p:nvPr/>
        </p:nvPicPr>
        <p:blipFill>
          <a:blip r:embed="rId3"/>
          <a:stretch>
            <a:fillRect/>
          </a:stretch>
        </p:blipFill>
        <p:spPr>
          <a:xfrm>
            <a:off x="5430083" y="4479727"/>
            <a:ext cx="255151" cy="318968"/>
          </a:xfrm>
          <a:prstGeom prst="rect">
            <a:avLst/>
          </a:prstGeom>
        </p:spPr>
      </p:pic>
      <p:sp>
        <p:nvSpPr>
          <p:cNvPr id="10" name="Text 5"/>
          <p:cNvSpPr/>
          <p:nvPr/>
        </p:nvSpPr>
        <p:spPr>
          <a:xfrm>
            <a:off x="9594771" y="40310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Deposit History</a:t>
            </a:r>
            <a:endParaRPr lang="en-US" sz="2200" dirty="0"/>
          </a:p>
        </p:txBody>
      </p:sp>
      <p:sp>
        <p:nvSpPr>
          <p:cNvPr id="11" name="Text 6"/>
          <p:cNvSpPr/>
          <p:nvPr/>
        </p:nvSpPr>
        <p:spPr>
          <a:xfrm>
            <a:off x="9594771" y="4521517"/>
            <a:ext cx="4241840"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Retrieve user deposit records, calculate and display deposit history</a:t>
            </a:r>
            <a:endParaRPr lang="en-US" sz="1750" dirty="0"/>
          </a:p>
        </p:txBody>
      </p:sp>
      <p:pic>
        <p:nvPicPr>
          <p:cNvPr id="12" name="Image 3" descr="preencoded.png">    </p:cNvPr>
          <p:cNvPicPr>
            <a:picLocks noChangeAspect="1"/>
          </p:cNvPicPr>
          <p:nvPr/>
        </p:nvPicPr>
        <p:blipFill>
          <a:blip r:embed="rId4"/>
          <a:stretch>
            <a:fillRect/>
          </a:stretch>
        </p:blipFill>
        <p:spPr>
          <a:xfrm>
            <a:off x="5489258" y="2813328"/>
            <a:ext cx="3651885" cy="3651885"/>
          </a:xfrm>
          <a:prstGeom prst="rect">
            <a:avLst/>
          </a:prstGeom>
        </p:spPr>
      </p:pic>
      <p:sp>
        <p:nvSpPr>
          <p:cNvPr id="13" name="Shape 7"/>
          <p:cNvSpPr/>
          <p:nvPr/>
        </p:nvSpPr>
        <p:spPr>
          <a:xfrm>
            <a:off x="8789075" y="4355783"/>
            <a:ext cx="566976" cy="566976"/>
          </a:xfrm>
          <a:prstGeom prst="roundRect">
            <a:avLst>
              <a:gd name="adj" fmla="val 1611154"/>
            </a:avLst>
          </a:prstGeom>
          <a:solidFill>
            <a:srgbClr val="E1E1EA"/>
          </a:solidFill>
          <a:ln w="7620">
            <a:solidFill>
              <a:srgbClr val="C7C7D0"/>
            </a:solidFill>
            <a:prstDash val="solid"/>
          </a:ln>
        </p:spPr>
      </p:sp>
      <p:pic>
        <p:nvPicPr>
          <p:cNvPr id="14" name="Image 4" descr="preencoded.png">    </p:cNvPr>
          <p:cNvPicPr>
            <a:picLocks noChangeAspect="1"/>
          </p:cNvPicPr>
          <p:nvPr/>
        </p:nvPicPr>
        <p:blipFill>
          <a:blip r:embed="rId5"/>
          <a:stretch>
            <a:fillRect/>
          </a:stretch>
        </p:blipFill>
        <p:spPr>
          <a:xfrm>
            <a:off x="8944928" y="4479727"/>
            <a:ext cx="255151" cy="3189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2025-05-18T14:14:36Z</dcterms:created>
  <dcterms:modified xsi:type="dcterms:W3CDTF">2025-05-18T14:14:36Z</dcterms:modified>
</cp:coreProperties>
</file>